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67" r:id="rId3"/>
    <p:sldId id="268" r:id="rId4"/>
    <p:sldId id="269" r:id="rId5"/>
    <p:sldId id="270" r:id="rId6"/>
    <p:sldId id="271" r:id="rId7"/>
    <p:sldId id="272" r:id="rId8"/>
    <p:sldId id="273" r:id="rId9"/>
    <p:sldId id="274" r:id="rId10"/>
    <p:sldId id="275" r:id="rId11"/>
    <p:sldId id="613" r:id="rId12"/>
    <p:sldId id="617" r:id="rId13"/>
    <p:sldId id="1766" r:id="rId14"/>
    <p:sldId id="1767" r:id="rId15"/>
    <p:sldId id="1771" r:id="rId16"/>
    <p:sldId id="614" r:id="rId17"/>
    <p:sldId id="615" r:id="rId18"/>
    <p:sldId id="616" r:id="rId19"/>
    <p:sldId id="17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76" autoAdjust="0"/>
    <p:restoredTop sz="94660"/>
  </p:normalViewPr>
  <p:slideViewPr>
    <p:cSldViewPr snapToGrid="0">
      <p:cViewPr varScale="1">
        <p:scale>
          <a:sx n="45" d="100"/>
          <a:sy n="45" d="100"/>
        </p:scale>
        <p:origin x="7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B255A-EA1A-2F49-906F-21E29DD80877}" type="datetimeFigureOut">
              <a:rPr lang="en-DE" smtClean="0"/>
              <a:t>11/01/2022</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43C83-67AF-3C4E-B8DE-D647BE6FF2CD}" type="slidenum">
              <a:rPr lang="en-DE" smtClean="0"/>
              <a:t>‹#›</a:t>
            </a:fld>
            <a:endParaRPr lang="en-DE"/>
          </a:p>
        </p:txBody>
      </p:sp>
    </p:spTree>
    <p:extLst>
      <p:ext uri="{BB962C8B-B14F-4D97-AF65-F5344CB8AC3E}">
        <p14:creationId xmlns:p14="http://schemas.microsoft.com/office/powerpoint/2010/main" val="234457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28e5041baf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28e5041baf_0_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32f8687afe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132f8687afe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dirty="0" err="1">
                <a:solidFill>
                  <a:schemeClr val="bg1"/>
                </a:solidFill>
                <a:latin typeface="Stellar" panose="02000506040000020004" pitchFamily="2" charset="0"/>
              </a:rPr>
              <a:t>Transboundary</a:t>
            </a:r>
            <a:r>
              <a:rPr lang="it-IT" sz="1200" dirty="0">
                <a:solidFill>
                  <a:schemeClr val="bg1"/>
                </a:solidFill>
                <a:latin typeface="Stellar" panose="02000506040000020004" pitchFamily="2" charset="0"/>
              </a:rPr>
              <a:t> River Basin </a:t>
            </a:r>
            <a:r>
              <a:rPr lang="it-IT" sz="1200" dirty="0" err="1">
                <a:solidFill>
                  <a:schemeClr val="bg1"/>
                </a:solidFill>
                <a:latin typeface="Stellar" panose="02000506040000020004" pitchFamily="2" charset="0"/>
              </a:rPr>
              <a:t>shared</a:t>
            </a:r>
            <a:r>
              <a:rPr lang="it-IT" sz="1200" dirty="0">
                <a:solidFill>
                  <a:schemeClr val="bg1"/>
                </a:solidFill>
                <a:latin typeface="Stellar" panose="02000506040000020004" pitchFamily="2" charset="0"/>
              </a:rPr>
              <a:t> by 8 Countries: (i) Zambia 41%; (ii) Angola 18%; (iii) Zimbabwe 16%; (iv) </a:t>
            </a:r>
            <a:r>
              <a:rPr lang="it-IT" sz="1200" dirty="0" err="1">
                <a:solidFill>
                  <a:schemeClr val="bg1"/>
                </a:solidFill>
                <a:latin typeface="Stellar" panose="02000506040000020004" pitchFamily="2" charset="0"/>
              </a:rPr>
              <a:t>Mozambique</a:t>
            </a:r>
            <a:r>
              <a:rPr lang="it-IT" sz="1200" dirty="0">
                <a:solidFill>
                  <a:schemeClr val="bg1"/>
                </a:solidFill>
                <a:latin typeface="Stellar" panose="02000506040000020004" pitchFamily="2" charset="0"/>
              </a:rPr>
              <a:t> 11%; (v-viii) Malawi 8%, Botswana, Tanzania, Namibia 6%.</a:t>
            </a:r>
          </a:p>
          <a:p>
            <a:endParaRPr lang="en-IT" dirty="0"/>
          </a:p>
          <a:p>
            <a:r>
              <a:rPr lang="en-GB" dirty="0"/>
              <a:t>The ZW has a vital role in ensuring food security in the region due to its role in sustaining agriculture and fisheries. The existing irrigated areas cover about 182,000 ha. The high runoff in the upper part of the ZRB combined with a fall of more than 1000 m along the river course to the ocean provides a good opportunity for hydropower production, which is currently exploited by an installed capacity of 5.5 GW that represents the main source of electricity within the basin. Around 70% of this installed capacity is concentrated in two mega-dams, namely Kariba and Cahora </a:t>
            </a:r>
            <a:r>
              <a:rPr lang="en-GB" dirty="0" err="1"/>
              <a:t>Bassa</a:t>
            </a:r>
            <a:r>
              <a:rPr lang="en-GB" dirty="0"/>
              <a:t>. Two other dams, </a:t>
            </a:r>
            <a:r>
              <a:rPr lang="en-GB" dirty="0" err="1"/>
              <a:t>Ithezi-thezi</a:t>
            </a:r>
            <a:r>
              <a:rPr lang="en-GB" dirty="0"/>
              <a:t> and Kafue Gorge, are instead located in Zambia on the tributary Kafue River and contribute an additional installed capacity of 1.1 GW. </a:t>
            </a:r>
          </a:p>
          <a:p>
            <a:r>
              <a:rPr lang="en-GB" dirty="0"/>
              <a:t>New dams in the basin are planned for the next decades to respond to both hydropower and agricultural capacity expansion.</a:t>
            </a:r>
            <a:endParaRPr lang="en-IT" dirty="0"/>
          </a:p>
        </p:txBody>
      </p:sp>
      <p:sp>
        <p:nvSpPr>
          <p:cNvPr id="4" name="Slide Number Placeholder 3"/>
          <p:cNvSpPr>
            <a:spLocks noGrp="1"/>
          </p:cNvSpPr>
          <p:nvPr>
            <p:ph type="sldNum" sz="quarter" idx="5"/>
          </p:nvPr>
        </p:nvSpPr>
        <p:spPr/>
        <p:txBody>
          <a:bodyPr/>
          <a:lstStyle/>
          <a:p>
            <a:fld id="{509F7B14-6DDB-422C-88B4-162F5193BEFD}" type="slidenum">
              <a:rPr lang="en-US" smtClean="0"/>
              <a:t>12</a:t>
            </a:fld>
            <a:endParaRPr lang="en-US"/>
          </a:p>
        </p:txBody>
      </p:sp>
    </p:spTree>
    <p:extLst>
      <p:ext uri="{BB962C8B-B14F-4D97-AF65-F5344CB8AC3E}">
        <p14:creationId xmlns:p14="http://schemas.microsoft.com/office/powerpoint/2010/main" val="436083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Calibri" panose="020F0502020204030204" pitchFamily="34" charset="0"/>
              </a:rPr>
              <a:t>The Zambezi region is vulnerable to recurrent droughts that result in poor harvests and loss of livestock, food insecurity and loss of life, damages to infrastructures and loss in hydropower production, leading to large economic losses, the spread of water-borne diseases and epidemics. For example, during the severe 1991/92 drought, the loss in hydropower generation from the Kariba dam resulted in an estimated US$102 million reduction in Gross Domestic Product in Zimbabwe. </a:t>
            </a:r>
          </a:p>
          <a:p>
            <a:endParaRPr lang="en-GB" dirty="0">
              <a:effectLst/>
              <a:latin typeface="Calibri" panose="020F0502020204030204" pitchFamily="34" charset="0"/>
            </a:endParaRPr>
          </a:p>
          <a:p>
            <a:r>
              <a:rPr lang="en-GB" dirty="0">
                <a:effectLst/>
                <a:latin typeface="Calibri" panose="020F0502020204030204" pitchFamily="34" charset="0"/>
              </a:rPr>
              <a:t>The downstream parts of the ZRB are particularly exposed and vulnerable to tropical cyclones and related floods, as demonstrated by the recent devastating impacts of Cyclone </a:t>
            </a:r>
            <a:r>
              <a:rPr lang="en-GB" dirty="0" err="1">
                <a:effectLst/>
                <a:latin typeface="Calibri" panose="020F0502020204030204" pitchFamily="34" charset="0"/>
              </a:rPr>
              <a:t>Idai</a:t>
            </a:r>
            <a:r>
              <a:rPr lang="en-GB" dirty="0">
                <a:effectLst/>
                <a:latin typeface="Calibri" panose="020F0502020204030204" pitchFamily="34" charset="0"/>
              </a:rPr>
              <a:t> in 2019, which resulted in an estimated 1.85 million people in need of humanitarian assistance and protection, and in more than 1,000 fatalities over three countries (Mozambique, Malawi and Zimbabwe) </a:t>
            </a:r>
          </a:p>
          <a:p>
            <a:endParaRPr lang="en-IT" dirty="0"/>
          </a:p>
        </p:txBody>
      </p:sp>
      <p:sp>
        <p:nvSpPr>
          <p:cNvPr id="4" name="Slide Number Placeholder 3"/>
          <p:cNvSpPr>
            <a:spLocks noGrp="1"/>
          </p:cNvSpPr>
          <p:nvPr>
            <p:ph type="sldNum" sz="quarter" idx="5"/>
          </p:nvPr>
        </p:nvSpPr>
        <p:spPr/>
        <p:txBody>
          <a:bodyPr/>
          <a:lstStyle/>
          <a:p>
            <a:fld id="{509F7B14-6DDB-422C-88B4-162F5193BEFD}" type="slidenum">
              <a:rPr lang="en-US" smtClean="0"/>
              <a:t>13</a:t>
            </a:fld>
            <a:endParaRPr lang="en-US"/>
          </a:p>
        </p:txBody>
      </p:sp>
    </p:spTree>
    <p:extLst>
      <p:ext uri="{BB962C8B-B14F-4D97-AF65-F5344CB8AC3E}">
        <p14:creationId xmlns:p14="http://schemas.microsoft.com/office/powerpoint/2010/main" val="314981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dirty="0"/>
              <a:t>R</a:t>
            </a:r>
            <a:r>
              <a:rPr lang="en-GB" dirty="0" err="1"/>
              <a:t>eservoir</a:t>
            </a:r>
            <a:r>
              <a:rPr lang="en-GB" dirty="0"/>
              <a:t> operation simulation/optimization model from previous </a:t>
            </a:r>
            <a:r>
              <a:rPr lang="en-GB" dirty="0" err="1"/>
              <a:t>proejcts</a:t>
            </a:r>
            <a:r>
              <a:rPr lang="en-GB" dirty="0"/>
              <a:t> </a:t>
            </a:r>
            <a:endParaRPr lang="en-IT" dirty="0"/>
          </a:p>
        </p:txBody>
      </p:sp>
      <p:sp>
        <p:nvSpPr>
          <p:cNvPr id="4" name="Slide Number Placeholder 3"/>
          <p:cNvSpPr>
            <a:spLocks noGrp="1"/>
          </p:cNvSpPr>
          <p:nvPr>
            <p:ph type="sldNum" sz="quarter" idx="5"/>
          </p:nvPr>
        </p:nvSpPr>
        <p:spPr/>
        <p:txBody>
          <a:bodyPr/>
          <a:lstStyle/>
          <a:p>
            <a:fld id="{509F7B14-6DDB-422C-88B4-162F5193BEFD}" type="slidenum">
              <a:rPr lang="en-US" smtClean="0"/>
              <a:t>14</a:t>
            </a:fld>
            <a:endParaRPr lang="en-US"/>
          </a:p>
        </p:txBody>
      </p:sp>
    </p:spTree>
    <p:extLst>
      <p:ext uri="{BB962C8B-B14F-4D97-AF65-F5344CB8AC3E}">
        <p14:creationId xmlns:p14="http://schemas.microsoft.com/office/powerpoint/2010/main" val="4151617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ZAMCOM is currently using and developing a data and information system with a hydrological forecasting component called ZAMWIS (Zambezi Water Resources Information System) </a:t>
            </a:r>
            <a:endParaRPr lang="en-IT" dirty="0"/>
          </a:p>
        </p:txBody>
      </p:sp>
      <p:sp>
        <p:nvSpPr>
          <p:cNvPr id="4" name="Slide Number Placeholder 3"/>
          <p:cNvSpPr>
            <a:spLocks noGrp="1"/>
          </p:cNvSpPr>
          <p:nvPr>
            <p:ph type="sldNum" sz="quarter" idx="5"/>
          </p:nvPr>
        </p:nvSpPr>
        <p:spPr/>
        <p:txBody>
          <a:bodyPr/>
          <a:lstStyle/>
          <a:p>
            <a:fld id="{509F7B14-6DDB-422C-88B4-162F5193BEFD}" type="slidenum">
              <a:rPr lang="en-US" smtClean="0"/>
              <a:t>15</a:t>
            </a:fld>
            <a:endParaRPr lang="en-US"/>
          </a:p>
        </p:txBody>
      </p:sp>
    </p:spTree>
    <p:extLst>
      <p:ext uri="{BB962C8B-B14F-4D97-AF65-F5344CB8AC3E}">
        <p14:creationId xmlns:p14="http://schemas.microsoft.com/office/powerpoint/2010/main" val="1209021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692972117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6929721179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380b01202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380b012024_0_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4a1635c33_0_1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g114a1635c33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28e5041baf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128e5041baf_0_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OGC IP covers the levels 2-8</a:t>
            </a:r>
            <a:endParaRPr/>
          </a:p>
        </p:txBody>
      </p:sp>
      <p:sp>
        <p:nvSpPr>
          <p:cNvPr id="209" name="Google Shape;209;g128e5041baf_0_2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0ea2ab9250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0ea2ab9250_0_5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692972117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6929721179_0_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0ea2ab925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10ea2ab925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4adb9dac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g14adb9dac78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0ea2ab9250_0_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0ea2ab9250_0_3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2f8687af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32f8687afe_0_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14a1635c3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14a1635c33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0" y="6397839"/>
            <a:ext cx="1219199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White" type="title">
  <p:cSld name="Title White">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600670" y="5923581"/>
            <a:ext cx="10985502" cy="31849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00B1FF"/>
              </a:buClr>
              <a:buSzPts val="3600"/>
              <a:buFont typeface="Arial"/>
              <a:buNone/>
              <a:defRPr sz="1800" b="1">
                <a:solidFill>
                  <a:srgbClr val="00B1FF"/>
                </a:solidFill>
              </a:defRPr>
            </a:lvl1pPr>
            <a:lvl2pPr marL="457200" lvl="1" indent="-184595" algn="l">
              <a:lnSpc>
                <a:spcPct val="90000"/>
              </a:lnSpc>
              <a:spcBef>
                <a:spcPts val="2250"/>
              </a:spcBef>
              <a:spcAft>
                <a:spcPts val="0"/>
              </a:spcAft>
              <a:buSzPts val="2214"/>
              <a:buChar char="•"/>
              <a:defRPr/>
            </a:lvl2pPr>
            <a:lvl3pPr marL="685800" lvl="2" indent="-184595" algn="l">
              <a:lnSpc>
                <a:spcPct val="90000"/>
              </a:lnSpc>
              <a:spcBef>
                <a:spcPts val="2250"/>
              </a:spcBef>
              <a:spcAft>
                <a:spcPts val="0"/>
              </a:spcAft>
              <a:buSzPts val="2214"/>
              <a:buChar char="•"/>
              <a:defRPr/>
            </a:lvl3pPr>
            <a:lvl4pPr marL="914400" lvl="3" indent="-184595" algn="l">
              <a:lnSpc>
                <a:spcPct val="90000"/>
              </a:lnSpc>
              <a:spcBef>
                <a:spcPts val="2250"/>
              </a:spcBef>
              <a:spcAft>
                <a:spcPts val="0"/>
              </a:spcAft>
              <a:buSzPts val="2214"/>
              <a:buChar char="•"/>
              <a:defRPr/>
            </a:lvl4pPr>
            <a:lvl5pPr marL="1143000" lvl="4" indent="-184595" algn="l">
              <a:lnSpc>
                <a:spcPct val="90000"/>
              </a:lnSpc>
              <a:spcBef>
                <a:spcPts val="2250"/>
              </a:spcBef>
              <a:spcAft>
                <a:spcPts val="0"/>
              </a:spcAft>
              <a:buSzPts val="2214"/>
              <a:buChar char="•"/>
              <a:defRPr/>
            </a:lvl5pPr>
            <a:lvl6pPr marL="1371600" lvl="5" indent="-184595" algn="l">
              <a:lnSpc>
                <a:spcPct val="90000"/>
              </a:lnSpc>
              <a:spcBef>
                <a:spcPts val="2250"/>
              </a:spcBef>
              <a:spcAft>
                <a:spcPts val="0"/>
              </a:spcAft>
              <a:buSzPts val="2214"/>
              <a:buChar char="•"/>
              <a:defRPr/>
            </a:lvl6pPr>
            <a:lvl7pPr marL="1600200" lvl="6" indent="-184595" algn="l">
              <a:lnSpc>
                <a:spcPct val="90000"/>
              </a:lnSpc>
              <a:spcBef>
                <a:spcPts val="2250"/>
              </a:spcBef>
              <a:spcAft>
                <a:spcPts val="0"/>
              </a:spcAft>
              <a:buSzPts val="2214"/>
              <a:buChar char="•"/>
              <a:defRPr/>
            </a:lvl7pPr>
            <a:lvl8pPr marL="1828800" lvl="7" indent="-184595" algn="l">
              <a:lnSpc>
                <a:spcPct val="90000"/>
              </a:lnSpc>
              <a:spcBef>
                <a:spcPts val="2250"/>
              </a:spcBef>
              <a:spcAft>
                <a:spcPts val="0"/>
              </a:spcAft>
              <a:buSzPts val="2214"/>
              <a:buChar char="•"/>
              <a:defRPr/>
            </a:lvl8pPr>
            <a:lvl9pPr marL="2057400" lvl="8" indent="-184595" algn="l">
              <a:lnSpc>
                <a:spcPct val="90000"/>
              </a:lnSpc>
              <a:spcBef>
                <a:spcPts val="2250"/>
              </a:spcBef>
              <a:spcAft>
                <a:spcPts val="0"/>
              </a:spcAft>
              <a:buSzPts val="2214"/>
              <a:buChar char="•"/>
              <a:defRPr/>
            </a:lvl9pPr>
          </a:lstStyle>
          <a:p>
            <a:endParaRPr/>
          </a:p>
        </p:txBody>
      </p:sp>
      <p:sp>
        <p:nvSpPr>
          <p:cNvPr id="16" name="Google Shape;16;p3"/>
          <p:cNvSpPr txBox="1">
            <a:spLocks noGrp="1"/>
          </p:cNvSpPr>
          <p:nvPr>
            <p:ph type="title"/>
          </p:nvPr>
        </p:nvSpPr>
        <p:spPr>
          <a:xfrm>
            <a:off x="603248" y="1287496"/>
            <a:ext cx="7017969" cy="23241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B1FF"/>
              </a:buClr>
              <a:buSzPts val="11600"/>
              <a:buFont typeface="Arial"/>
              <a:buNone/>
              <a:defRPr sz="5800"/>
            </a:lvl1pPr>
            <a:lvl2pPr lvl="1" algn="l">
              <a:lnSpc>
                <a:spcPct val="80000"/>
              </a:lnSpc>
              <a:spcBef>
                <a:spcPts val="0"/>
              </a:spcBef>
              <a:spcAft>
                <a:spcPts val="0"/>
              </a:spcAft>
              <a:buClr>
                <a:srgbClr val="00B1FF"/>
              </a:buClr>
              <a:buSzPts val="1800"/>
              <a:buNone/>
              <a:defRPr/>
            </a:lvl2pPr>
            <a:lvl3pPr lvl="2" algn="l">
              <a:lnSpc>
                <a:spcPct val="80000"/>
              </a:lnSpc>
              <a:spcBef>
                <a:spcPts val="0"/>
              </a:spcBef>
              <a:spcAft>
                <a:spcPts val="0"/>
              </a:spcAft>
              <a:buClr>
                <a:srgbClr val="00B1FF"/>
              </a:buClr>
              <a:buSzPts val="1800"/>
              <a:buNone/>
              <a:defRPr/>
            </a:lvl3pPr>
            <a:lvl4pPr lvl="3" algn="l">
              <a:lnSpc>
                <a:spcPct val="80000"/>
              </a:lnSpc>
              <a:spcBef>
                <a:spcPts val="0"/>
              </a:spcBef>
              <a:spcAft>
                <a:spcPts val="0"/>
              </a:spcAft>
              <a:buClr>
                <a:srgbClr val="00B1FF"/>
              </a:buClr>
              <a:buSzPts val="1800"/>
              <a:buNone/>
              <a:defRPr/>
            </a:lvl4pPr>
            <a:lvl5pPr lvl="4" algn="l">
              <a:lnSpc>
                <a:spcPct val="80000"/>
              </a:lnSpc>
              <a:spcBef>
                <a:spcPts val="0"/>
              </a:spcBef>
              <a:spcAft>
                <a:spcPts val="0"/>
              </a:spcAft>
              <a:buClr>
                <a:srgbClr val="00B1FF"/>
              </a:buClr>
              <a:buSzPts val="1800"/>
              <a:buNone/>
              <a:defRPr/>
            </a:lvl5pPr>
            <a:lvl6pPr lvl="5" algn="l">
              <a:lnSpc>
                <a:spcPct val="80000"/>
              </a:lnSpc>
              <a:spcBef>
                <a:spcPts val="0"/>
              </a:spcBef>
              <a:spcAft>
                <a:spcPts val="0"/>
              </a:spcAft>
              <a:buClr>
                <a:srgbClr val="00B1FF"/>
              </a:buClr>
              <a:buSzPts val="1800"/>
              <a:buNone/>
              <a:defRPr/>
            </a:lvl6pPr>
            <a:lvl7pPr lvl="6" algn="l">
              <a:lnSpc>
                <a:spcPct val="80000"/>
              </a:lnSpc>
              <a:spcBef>
                <a:spcPts val="0"/>
              </a:spcBef>
              <a:spcAft>
                <a:spcPts val="0"/>
              </a:spcAft>
              <a:buClr>
                <a:srgbClr val="00B1FF"/>
              </a:buClr>
              <a:buSzPts val="1800"/>
              <a:buNone/>
              <a:defRPr/>
            </a:lvl7pPr>
            <a:lvl8pPr lvl="7" algn="l">
              <a:lnSpc>
                <a:spcPct val="80000"/>
              </a:lnSpc>
              <a:spcBef>
                <a:spcPts val="0"/>
              </a:spcBef>
              <a:spcAft>
                <a:spcPts val="0"/>
              </a:spcAft>
              <a:buClr>
                <a:srgbClr val="00B1FF"/>
              </a:buClr>
              <a:buSzPts val="1800"/>
              <a:buNone/>
              <a:defRPr/>
            </a:lvl8pPr>
            <a:lvl9pPr lvl="8" algn="l">
              <a:lnSpc>
                <a:spcPct val="80000"/>
              </a:lnSpc>
              <a:spcBef>
                <a:spcPts val="0"/>
              </a:spcBef>
              <a:spcAft>
                <a:spcPts val="0"/>
              </a:spcAft>
              <a:buClr>
                <a:srgbClr val="00B1FF"/>
              </a:buClr>
              <a:buSzPts val="1800"/>
              <a:buNone/>
              <a:defRPr/>
            </a:lvl9pPr>
          </a:lstStyle>
          <a:p>
            <a:endParaRPr/>
          </a:p>
        </p:txBody>
      </p:sp>
      <p:sp>
        <p:nvSpPr>
          <p:cNvPr id="17" name="Google Shape;17;p3"/>
          <p:cNvSpPr txBox="1">
            <a:spLocks noGrp="1"/>
          </p:cNvSpPr>
          <p:nvPr>
            <p:ph type="body" idx="2"/>
          </p:nvPr>
        </p:nvSpPr>
        <p:spPr>
          <a:xfrm>
            <a:off x="600671" y="3605245"/>
            <a:ext cx="10985501" cy="952501"/>
          </a:xfrm>
          <a:prstGeom prst="rect">
            <a:avLst/>
          </a:prstGeom>
          <a:noFill/>
          <a:ln>
            <a:noFill/>
          </a:ln>
        </p:spPr>
        <p:txBody>
          <a:bodyPr spcFirstLastPara="1" wrap="square" lIns="50800" tIns="50800" rIns="50800" bIns="50800" anchor="t" anchorCtr="0">
            <a:normAutofit/>
          </a:bodyPr>
          <a:lstStyle>
            <a:lvl1pPr marL="228600" lvl="0" indent="-114300" algn="l">
              <a:lnSpc>
                <a:spcPct val="100000"/>
              </a:lnSpc>
              <a:spcBef>
                <a:spcPts val="0"/>
              </a:spcBef>
              <a:spcAft>
                <a:spcPts val="0"/>
              </a:spcAft>
              <a:buClr>
                <a:srgbClr val="00B1FF"/>
              </a:buClr>
              <a:buSzPts val="5500"/>
              <a:buFont typeface="Arial"/>
              <a:buNone/>
              <a:defRPr sz="2750" b="1">
                <a:solidFill>
                  <a:srgbClr val="00B1FF"/>
                </a:solidFill>
              </a:defRPr>
            </a:lvl1pPr>
            <a:lvl2pPr marL="457200" lvl="1" indent="-114300" algn="l">
              <a:lnSpc>
                <a:spcPct val="100000"/>
              </a:lnSpc>
              <a:spcBef>
                <a:spcPts val="0"/>
              </a:spcBef>
              <a:spcAft>
                <a:spcPts val="0"/>
              </a:spcAft>
              <a:buClr>
                <a:srgbClr val="00B1FF"/>
              </a:buClr>
              <a:buSzPts val="5500"/>
              <a:buFont typeface="Arial"/>
              <a:buNone/>
              <a:defRPr sz="2750" b="1">
                <a:solidFill>
                  <a:srgbClr val="00B1FF"/>
                </a:solidFill>
              </a:defRPr>
            </a:lvl2pPr>
            <a:lvl3pPr marL="685800" lvl="2" indent="-114300" algn="l">
              <a:lnSpc>
                <a:spcPct val="100000"/>
              </a:lnSpc>
              <a:spcBef>
                <a:spcPts val="0"/>
              </a:spcBef>
              <a:spcAft>
                <a:spcPts val="0"/>
              </a:spcAft>
              <a:buClr>
                <a:srgbClr val="00B1FF"/>
              </a:buClr>
              <a:buSzPts val="5500"/>
              <a:buFont typeface="Arial"/>
              <a:buNone/>
              <a:defRPr sz="2750" b="1">
                <a:solidFill>
                  <a:srgbClr val="00B1FF"/>
                </a:solidFill>
              </a:defRPr>
            </a:lvl3pPr>
            <a:lvl4pPr marL="914400" lvl="3" indent="-114300" algn="l">
              <a:lnSpc>
                <a:spcPct val="100000"/>
              </a:lnSpc>
              <a:spcBef>
                <a:spcPts val="0"/>
              </a:spcBef>
              <a:spcAft>
                <a:spcPts val="0"/>
              </a:spcAft>
              <a:buClr>
                <a:srgbClr val="00B1FF"/>
              </a:buClr>
              <a:buSzPts val="5500"/>
              <a:buFont typeface="Arial"/>
              <a:buNone/>
              <a:defRPr sz="2750" b="1">
                <a:solidFill>
                  <a:srgbClr val="00B1FF"/>
                </a:solidFill>
              </a:defRPr>
            </a:lvl4pPr>
            <a:lvl5pPr marL="1143000" lvl="4" indent="-114300" algn="l">
              <a:lnSpc>
                <a:spcPct val="100000"/>
              </a:lnSpc>
              <a:spcBef>
                <a:spcPts val="0"/>
              </a:spcBef>
              <a:spcAft>
                <a:spcPts val="0"/>
              </a:spcAft>
              <a:buClr>
                <a:srgbClr val="00B1FF"/>
              </a:buClr>
              <a:buSzPts val="5500"/>
              <a:buFont typeface="Arial"/>
              <a:buNone/>
              <a:defRPr sz="2750" b="1">
                <a:solidFill>
                  <a:srgbClr val="00B1FF"/>
                </a:solidFill>
              </a:defRPr>
            </a:lvl5pPr>
            <a:lvl6pPr marL="1371600" lvl="5" indent="-184595" algn="l">
              <a:lnSpc>
                <a:spcPct val="90000"/>
              </a:lnSpc>
              <a:spcBef>
                <a:spcPts val="2250"/>
              </a:spcBef>
              <a:spcAft>
                <a:spcPts val="0"/>
              </a:spcAft>
              <a:buSzPts val="2214"/>
              <a:buChar char="•"/>
              <a:defRPr/>
            </a:lvl6pPr>
            <a:lvl7pPr marL="1600200" lvl="6" indent="-184595" algn="l">
              <a:lnSpc>
                <a:spcPct val="90000"/>
              </a:lnSpc>
              <a:spcBef>
                <a:spcPts val="2250"/>
              </a:spcBef>
              <a:spcAft>
                <a:spcPts val="0"/>
              </a:spcAft>
              <a:buSzPts val="2214"/>
              <a:buChar char="•"/>
              <a:defRPr/>
            </a:lvl7pPr>
            <a:lvl8pPr marL="1828800" lvl="7" indent="-184595" algn="l">
              <a:lnSpc>
                <a:spcPct val="90000"/>
              </a:lnSpc>
              <a:spcBef>
                <a:spcPts val="2250"/>
              </a:spcBef>
              <a:spcAft>
                <a:spcPts val="0"/>
              </a:spcAft>
              <a:buSzPts val="2214"/>
              <a:buChar char="•"/>
              <a:defRPr/>
            </a:lvl8pPr>
            <a:lvl9pPr marL="2057400" lvl="8" indent="-184595" algn="l">
              <a:lnSpc>
                <a:spcPct val="90000"/>
              </a:lnSpc>
              <a:spcBef>
                <a:spcPts val="2250"/>
              </a:spcBef>
              <a:spcAft>
                <a:spcPts val="0"/>
              </a:spcAft>
              <a:buSzPts val="2214"/>
              <a:buChar char="•"/>
              <a:defRPr/>
            </a:lvl9pPr>
          </a:lstStyle>
          <a:p>
            <a:endParaRPr/>
          </a:p>
        </p:txBody>
      </p:sp>
      <p:pic>
        <p:nvPicPr>
          <p:cNvPr id="18" name="Google Shape;18;p3" descr="Image"/>
          <p:cNvPicPr preferRelativeResize="0"/>
          <p:nvPr/>
        </p:nvPicPr>
        <p:blipFill rotWithShape="1">
          <a:blip r:embed="rId2">
            <a:alphaModFix/>
          </a:blip>
          <a:srcRect r="23787" b="17426"/>
          <a:stretch/>
        </p:blipFill>
        <p:spPr>
          <a:xfrm>
            <a:off x="6977027" y="1195112"/>
            <a:ext cx="5214974" cy="5662889"/>
          </a:xfrm>
          <a:prstGeom prst="rect">
            <a:avLst/>
          </a:prstGeom>
          <a:noFill/>
          <a:ln>
            <a:noFill/>
          </a:ln>
        </p:spPr>
      </p:pic>
      <p:pic>
        <p:nvPicPr>
          <p:cNvPr id="19" name="Google Shape;19;p3" descr="Image"/>
          <p:cNvPicPr preferRelativeResize="0"/>
          <p:nvPr/>
        </p:nvPicPr>
        <p:blipFill rotWithShape="1">
          <a:blip r:embed="rId3">
            <a:alphaModFix/>
          </a:blip>
          <a:srcRect/>
          <a:stretch/>
        </p:blipFill>
        <p:spPr>
          <a:xfrm>
            <a:off x="412187" y="459368"/>
            <a:ext cx="3063455" cy="1560841"/>
          </a:xfrm>
          <a:prstGeom prst="rect">
            <a:avLst/>
          </a:prstGeom>
          <a:noFill/>
          <a:ln>
            <a:noFill/>
          </a:ln>
        </p:spPr>
      </p:pic>
      <p:sp>
        <p:nvSpPr>
          <p:cNvPr id="20" name="Google Shape;20;p3"/>
          <p:cNvSpPr txBox="1">
            <a:spLocks noGrp="1"/>
          </p:cNvSpPr>
          <p:nvPr>
            <p:ph type="sldNum" idx="12"/>
          </p:nvPr>
        </p:nvSpPr>
        <p:spPr>
          <a:xfrm>
            <a:off x="6000750" y="6209709"/>
            <a:ext cx="184253" cy="5180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FFFFFF"/>
              </a:buClr>
              <a:buSzPts val="1800"/>
              <a:buFont typeface="Helvetica Neue"/>
              <a:buNone/>
              <a:defRPr sz="900">
                <a:solidFill>
                  <a:srgbClr val="FFFFFF"/>
                </a:solidFill>
                <a:latin typeface="Helvetica Neue"/>
                <a:ea typeface="Helvetica Neue"/>
                <a:cs typeface="Helvetica Neue"/>
                <a:sym typeface="Helvetica Neue"/>
              </a:defRPr>
            </a:lvl9pPr>
          </a:lstStyle>
          <a:p>
            <a:fld id="{00000000-1234-1234-1234-123412341234}" type="slidenum">
              <a:rPr lang="en-US" smtClean="0"/>
              <a:pPr/>
              <a:t>‹#›</a:t>
            </a:fld>
            <a:endParaRPr lang="en-US" b="0"/>
          </a:p>
        </p:txBody>
      </p:sp>
    </p:spTree>
    <p:extLst>
      <p:ext uri="{BB962C8B-B14F-4D97-AF65-F5344CB8AC3E}">
        <p14:creationId xmlns:p14="http://schemas.microsoft.com/office/powerpoint/2010/main" val="4102450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147782" y="-8719"/>
            <a:ext cx="11896436" cy="647425"/>
          </a:xfrm>
          <a:prstGeom prst="rect">
            <a:avLst/>
          </a:prstGeom>
          <a:solidFill>
            <a:srgbClr val="00205B"/>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8" name="Rectangle 7"/>
          <p:cNvSpPr/>
          <p:nvPr userDrawn="1"/>
        </p:nvSpPr>
        <p:spPr bwMode="auto">
          <a:xfrm>
            <a:off x="145054" y="-8719"/>
            <a:ext cx="647425" cy="647425"/>
          </a:xfrm>
          <a:prstGeom prst="rect">
            <a:avLst/>
          </a:prstGeom>
          <a:solidFill>
            <a:srgbClr val="00829A"/>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a:ln>
                <a:noFill/>
              </a:ln>
              <a:solidFill>
                <a:schemeClr val="bg1"/>
              </a:solidFill>
              <a:effectLst/>
              <a:latin typeface="Tahoma" pitchFamily="34" charset="0"/>
            </a:endParaRPr>
          </a:p>
        </p:txBody>
      </p:sp>
      <p:sp>
        <p:nvSpPr>
          <p:cNvPr id="2" name="Title 1"/>
          <p:cNvSpPr>
            <a:spLocks noGrp="1"/>
          </p:cNvSpPr>
          <p:nvPr>
            <p:ph type="title"/>
          </p:nvPr>
        </p:nvSpPr>
        <p:spPr>
          <a:xfrm>
            <a:off x="792480" y="1"/>
            <a:ext cx="11399520" cy="640079"/>
          </a:xfrm>
        </p:spPr>
        <p:txBody>
          <a:bodyPr/>
          <a:lstStyle>
            <a:lvl1pPr marL="221544">
              <a:defRPr>
                <a:solidFill>
                  <a:schemeClr val="tx1"/>
                </a:solidFill>
              </a:defRPr>
            </a:lvl1pPr>
          </a:lstStyle>
          <a:p>
            <a:r>
              <a:rPr lang="en-US"/>
              <a:t>Click to edit Master title style</a:t>
            </a:r>
            <a:endParaRPr lang="en-GB" dirty="0"/>
          </a:p>
        </p:txBody>
      </p:sp>
      <p:sp>
        <p:nvSpPr>
          <p:cNvPr id="6" name="Text Placeholder 5"/>
          <p:cNvSpPr>
            <a:spLocks noGrp="1"/>
          </p:cNvSpPr>
          <p:nvPr>
            <p:ph type="body" sz="quarter" idx="10"/>
          </p:nvPr>
        </p:nvSpPr>
        <p:spPr>
          <a:xfrm>
            <a:off x="145053" y="1139429"/>
            <a:ext cx="11627339" cy="5262675"/>
          </a:xfrm>
        </p:spPr>
        <p:txBody>
          <a:bodyPr/>
          <a:lstStyle>
            <a:lvl1pPr>
              <a:defRPr sz="3200"/>
            </a:lvl1pPr>
            <a:lvl2pPr>
              <a:defRPr sz="2800"/>
            </a:lvl2pPr>
            <a:lvl3pPr>
              <a:defRPr sz="2400"/>
            </a:lvl3pPr>
            <a:lvl4pPr>
              <a:defRPr sz="20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74091"/>
          <a:stretch/>
        </p:blipFill>
        <p:spPr>
          <a:xfrm>
            <a:off x="207400" y="83805"/>
            <a:ext cx="485747" cy="482634"/>
          </a:xfrm>
          <a:prstGeom prst="rect">
            <a:avLst/>
          </a:prstGeom>
        </p:spPr>
      </p:pic>
    </p:spTree>
    <p:extLst>
      <p:ext uri="{BB962C8B-B14F-4D97-AF65-F5344CB8AC3E}">
        <p14:creationId xmlns:p14="http://schemas.microsoft.com/office/powerpoint/2010/main" val="4247162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415600" y="593367"/>
            <a:ext cx="11360850" cy="763650"/>
          </a:xfrm>
          <a:prstGeom prst="rect">
            <a:avLst/>
          </a:prstGeom>
        </p:spPr>
        <p:txBody>
          <a:bodyPr spcFirstLastPara="1" wrap="square" lIns="50800" tIns="50800" rIns="50800" bIns="50800" anchor="t" anchorCtr="0">
            <a:normAutofit/>
          </a:bodyPr>
          <a:lstStyle>
            <a:lvl1pPr lvl="0" rtl="0">
              <a:spcBef>
                <a:spcPts val="0"/>
              </a:spcBef>
              <a:spcAft>
                <a:spcPts val="0"/>
              </a:spcAft>
              <a:buSzPts val="8500"/>
              <a:buNone/>
              <a:defRPr/>
            </a:lvl1pPr>
            <a:lvl2pPr lvl="1" rtl="0">
              <a:spcBef>
                <a:spcPts val="0"/>
              </a:spcBef>
              <a:spcAft>
                <a:spcPts val="0"/>
              </a:spcAft>
              <a:buSzPts val="8500"/>
              <a:buNone/>
              <a:defRPr/>
            </a:lvl2pPr>
            <a:lvl3pPr lvl="2" rtl="0">
              <a:spcBef>
                <a:spcPts val="0"/>
              </a:spcBef>
              <a:spcAft>
                <a:spcPts val="0"/>
              </a:spcAft>
              <a:buSzPts val="8500"/>
              <a:buNone/>
              <a:defRPr/>
            </a:lvl3pPr>
            <a:lvl4pPr lvl="3" rtl="0">
              <a:spcBef>
                <a:spcPts val="0"/>
              </a:spcBef>
              <a:spcAft>
                <a:spcPts val="0"/>
              </a:spcAft>
              <a:buSzPts val="8500"/>
              <a:buNone/>
              <a:defRPr/>
            </a:lvl4pPr>
            <a:lvl5pPr lvl="4" rtl="0">
              <a:spcBef>
                <a:spcPts val="0"/>
              </a:spcBef>
              <a:spcAft>
                <a:spcPts val="0"/>
              </a:spcAft>
              <a:buSzPts val="8500"/>
              <a:buNone/>
              <a:defRPr/>
            </a:lvl5pPr>
            <a:lvl6pPr lvl="5" rtl="0">
              <a:spcBef>
                <a:spcPts val="0"/>
              </a:spcBef>
              <a:spcAft>
                <a:spcPts val="0"/>
              </a:spcAft>
              <a:buSzPts val="8500"/>
              <a:buNone/>
              <a:defRPr/>
            </a:lvl6pPr>
            <a:lvl7pPr lvl="6" rtl="0">
              <a:spcBef>
                <a:spcPts val="0"/>
              </a:spcBef>
              <a:spcAft>
                <a:spcPts val="0"/>
              </a:spcAft>
              <a:buSzPts val="8500"/>
              <a:buNone/>
              <a:defRPr/>
            </a:lvl7pPr>
            <a:lvl8pPr lvl="7" rtl="0">
              <a:spcBef>
                <a:spcPts val="0"/>
              </a:spcBef>
              <a:spcAft>
                <a:spcPts val="0"/>
              </a:spcAft>
              <a:buSzPts val="8500"/>
              <a:buNone/>
              <a:defRPr/>
            </a:lvl8pPr>
            <a:lvl9pPr lvl="8" rtl="0">
              <a:spcBef>
                <a:spcPts val="0"/>
              </a:spcBef>
              <a:spcAft>
                <a:spcPts val="0"/>
              </a:spcAft>
              <a:buSzPts val="8500"/>
              <a:buNone/>
              <a:defRPr/>
            </a:lvl9pPr>
          </a:lstStyle>
          <a:p>
            <a:endParaRPr/>
          </a:p>
        </p:txBody>
      </p:sp>
      <p:sp>
        <p:nvSpPr>
          <p:cNvPr id="156" name="Google Shape;156;p24"/>
          <p:cNvSpPr txBox="1">
            <a:spLocks noGrp="1"/>
          </p:cNvSpPr>
          <p:nvPr>
            <p:ph type="body" idx="1"/>
          </p:nvPr>
        </p:nvSpPr>
        <p:spPr>
          <a:xfrm>
            <a:off x="415600" y="1536634"/>
            <a:ext cx="11360850" cy="4555200"/>
          </a:xfrm>
          <a:prstGeom prst="rect">
            <a:avLst/>
          </a:prstGeom>
        </p:spPr>
        <p:txBody>
          <a:bodyPr spcFirstLastPara="1" wrap="square" lIns="50800" tIns="50800" rIns="50800" bIns="50800" anchor="t" anchorCtr="0">
            <a:normAutofit/>
          </a:bodyPr>
          <a:lstStyle>
            <a:lvl1pPr marL="228600" lvl="0" indent="-301752" rtl="0">
              <a:spcBef>
                <a:spcPts val="2250"/>
              </a:spcBef>
              <a:spcAft>
                <a:spcPts val="0"/>
              </a:spcAft>
              <a:buSzPts val="5904"/>
              <a:buChar char="•"/>
              <a:defRPr/>
            </a:lvl1pPr>
            <a:lvl2pPr marL="457200" lvl="1" indent="-301752" rtl="0">
              <a:spcBef>
                <a:spcPts val="2250"/>
              </a:spcBef>
              <a:spcAft>
                <a:spcPts val="0"/>
              </a:spcAft>
              <a:buSzPts val="5904"/>
              <a:buChar char="•"/>
              <a:defRPr/>
            </a:lvl2pPr>
            <a:lvl3pPr marL="685800" lvl="2" indent="-301752" rtl="0">
              <a:spcBef>
                <a:spcPts val="2250"/>
              </a:spcBef>
              <a:spcAft>
                <a:spcPts val="0"/>
              </a:spcAft>
              <a:buSzPts val="5904"/>
              <a:buChar char="•"/>
              <a:defRPr/>
            </a:lvl3pPr>
            <a:lvl4pPr marL="914400" lvl="3" indent="-301752" rtl="0">
              <a:spcBef>
                <a:spcPts val="2250"/>
              </a:spcBef>
              <a:spcAft>
                <a:spcPts val="0"/>
              </a:spcAft>
              <a:buSzPts val="5904"/>
              <a:buChar char="•"/>
              <a:defRPr/>
            </a:lvl4pPr>
            <a:lvl5pPr marL="1143000" lvl="4" indent="-301752" rtl="0">
              <a:spcBef>
                <a:spcPts val="2250"/>
              </a:spcBef>
              <a:spcAft>
                <a:spcPts val="0"/>
              </a:spcAft>
              <a:buSzPts val="5904"/>
              <a:buChar char="•"/>
              <a:defRPr/>
            </a:lvl5pPr>
            <a:lvl6pPr marL="1371600" lvl="5" indent="-301752" rtl="0">
              <a:spcBef>
                <a:spcPts val="2250"/>
              </a:spcBef>
              <a:spcAft>
                <a:spcPts val="0"/>
              </a:spcAft>
              <a:buSzPts val="5904"/>
              <a:buChar char="•"/>
              <a:defRPr/>
            </a:lvl6pPr>
            <a:lvl7pPr marL="1600200" lvl="6" indent="-301752" rtl="0">
              <a:spcBef>
                <a:spcPts val="2250"/>
              </a:spcBef>
              <a:spcAft>
                <a:spcPts val="0"/>
              </a:spcAft>
              <a:buSzPts val="5904"/>
              <a:buChar char="•"/>
              <a:defRPr/>
            </a:lvl7pPr>
            <a:lvl8pPr marL="1828800" lvl="7" indent="-301752" rtl="0">
              <a:spcBef>
                <a:spcPts val="2250"/>
              </a:spcBef>
              <a:spcAft>
                <a:spcPts val="0"/>
              </a:spcAft>
              <a:buSzPts val="5904"/>
              <a:buChar char="•"/>
              <a:defRPr/>
            </a:lvl8pPr>
            <a:lvl9pPr marL="2057400" lvl="8" indent="-301752" rtl="0">
              <a:spcBef>
                <a:spcPts val="2250"/>
              </a:spcBef>
              <a:spcAft>
                <a:spcPts val="0"/>
              </a:spcAft>
              <a:buSzPts val="5904"/>
              <a:buChar char="•"/>
              <a:defRPr/>
            </a:lvl9pPr>
          </a:lstStyle>
          <a:p>
            <a:endParaRPr/>
          </a:p>
        </p:txBody>
      </p:sp>
      <p:sp>
        <p:nvSpPr>
          <p:cNvPr id="157" name="Google Shape;157;p24"/>
          <p:cNvSpPr txBox="1">
            <a:spLocks noGrp="1"/>
          </p:cNvSpPr>
          <p:nvPr>
            <p:ph type="sldNum" idx="12"/>
          </p:nvPr>
        </p:nvSpPr>
        <p:spPr>
          <a:xfrm>
            <a:off x="11296611" y="6220281"/>
            <a:ext cx="731550" cy="241092"/>
          </a:xfrm>
          <a:prstGeom prst="rect">
            <a:avLst/>
          </a:prstGeom>
        </p:spPr>
        <p:txBody>
          <a:bodyPr spcFirstLastPara="1" wrap="square" lIns="50800" tIns="50800" rIns="50800" bIns="50800" anchor="b" anchorCtr="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spcBef>
                <a:spcPts val="0"/>
              </a:spcBef>
              <a:spcAft>
                <a:spcPts val="0"/>
              </a:spcAft>
            </a:pPr>
            <a:fld id="{00000000-1234-1234-1234-123412341234}" type="slidenum">
              <a:rPr lang="en-US" smtClean="0"/>
              <a:pPr algn="ctr">
                <a:spcBef>
                  <a:spcPts val="0"/>
                </a:spcBef>
                <a:spcAft>
                  <a:spcPts val="0"/>
                </a:spcAft>
              </a:pPr>
              <a:t>‹#›</a:t>
            </a:fld>
            <a:endParaRPr lang="en-US"/>
          </a:p>
        </p:txBody>
      </p:sp>
    </p:spTree>
    <p:extLst>
      <p:ext uri="{BB962C8B-B14F-4D97-AF65-F5344CB8AC3E}">
        <p14:creationId xmlns:p14="http://schemas.microsoft.com/office/powerpoint/2010/main" val="256624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415600" y="593367"/>
            <a:ext cx="11360850" cy="763650"/>
          </a:xfrm>
          <a:prstGeom prst="rect">
            <a:avLst/>
          </a:prstGeom>
          <a:noFill/>
          <a:ln>
            <a:noFill/>
          </a:ln>
        </p:spPr>
        <p:txBody>
          <a:bodyPr spcFirstLastPara="1" wrap="square" lIns="182850" tIns="182850" rIns="182850" bIns="182850" anchor="t" anchorCtr="0">
            <a:normAutofit/>
          </a:bodyPr>
          <a:lstStyle>
            <a:lvl1pPr lvl="0" algn="l" rtl="0">
              <a:lnSpc>
                <a:spcPct val="90000"/>
              </a:lnSpc>
              <a:spcBef>
                <a:spcPts val="0"/>
              </a:spcBef>
              <a:spcAft>
                <a:spcPts val="0"/>
              </a:spcAft>
              <a:buClr>
                <a:schemeClr val="dk1"/>
              </a:buClr>
              <a:buSzPts val="5600"/>
              <a:buFont typeface="Calibri"/>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171" name="Google Shape;171;p28"/>
          <p:cNvSpPr txBox="1">
            <a:spLocks noGrp="1"/>
          </p:cNvSpPr>
          <p:nvPr>
            <p:ph type="body" idx="1"/>
          </p:nvPr>
        </p:nvSpPr>
        <p:spPr>
          <a:xfrm>
            <a:off x="415600" y="1536633"/>
            <a:ext cx="11360850" cy="4555200"/>
          </a:xfrm>
          <a:prstGeom prst="rect">
            <a:avLst/>
          </a:prstGeom>
          <a:noFill/>
          <a:ln>
            <a:noFill/>
          </a:ln>
        </p:spPr>
        <p:txBody>
          <a:bodyPr spcFirstLastPara="1" wrap="square" lIns="182850" tIns="182850" rIns="182850" bIns="182850" anchor="t" anchorCtr="0">
            <a:normAutofit/>
          </a:bodyPr>
          <a:lstStyle>
            <a:lvl1pPr marL="228600" lvl="0" indent="-228600" algn="l" rtl="0">
              <a:lnSpc>
                <a:spcPct val="90000"/>
              </a:lnSpc>
              <a:spcBef>
                <a:spcPts val="0"/>
              </a:spcBef>
              <a:spcAft>
                <a:spcPts val="0"/>
              </a:spcAft>
              <a:buClr>
                <a:schemeClr val="dk1"/>
              </a:buClr>
              <a:buSzPts val="3600"/>
              <a:buChar char="●"/>
              <a:defRPr/>
            </a:lvl1pPr>
            <a:lvl2pPr marL="457200" lvl="1" indent="-203200" algn="l" rtl="0">
              <a:lnSpc>
                <a:spcPct val="90000"/>
              </a:lnSpc>
              <a:spcBef>
                <a:spcPts val="0"/>
              </a:spcBef>
              <a:spcAft>
                <a:spcPts val="0"/>
              </a:spcAft>
              <a:buClr>
                <a:schemeClr val="dk1"/>
              </a:buClr>
              <a:buSzPts val="2800"/>
              <a:buChar char="○"/>
              <a:defRPr/>
            </a:lvl2pPr>
            <a:lvl3pPr marL="685800" lvl="2" indent="-203200" algn="l" rtl="0">
              <a:lnSpc>
                <a:spcPct val="90000"/>
              </a:lnSpc>
              <a:spcBef>
                <a:spcPts val="0"/>
              </a:spcBef>
              <a:spcAft>
                <a:spcPts val="0"/>
              </a:spcAft>
              <a:buClr>
                <a:schemeClr val="dk1"/>
              </a:buClr>
              <a:buSzPts val="2800"/>
              <a:buChar char="■"/>
              <a:defRPr/>
            </a:lvl3pPr>
            <a:lvl4pPr marL="914400" lvl="3" indent="-203200" algn="l" rtl="0">
              <a:lnSpc>
                <a:spcPct val="90000"/>
              </a:lnSpc>
              <a:spcBef>
                <a:spcPts val="0"/>
              </a:spcBef>
              <a:spcAft>
                <a:spcPts val="0"/>
              </a:spcAft>
              <a:buClr>
                <a:schemeClr val="dk1"/>
              </a:buClr>
              <a:buSzPts val="2800"/>
              <a:buChar char="●"/>
              <a:defRPr/>
            </a:lvl4pPr>
            <a:lvl5pPr marL="1143000" lvl="4" indent="-203200" algn="l" rtl="0">
              <a:lnSpc>
                <a:spcPct val="90000"/>
              </a:lnSpc>
              <a:spcBef>
                <a:spcPts val="0"/>
              </a:spcBef>
              <a:spcAft>
                <a:spcPts val="0"/>
              </a:spcAft>
              <a:buClr>
                <a:schemeClr val="dk1"/>
              </a:buClr>
              <a:buSzPts val="2800"/>
              <a:buChar char="○"/>
              <a:defRPr/>
            </a:lvl5pPr>
            <a:lvl6pPr marL="1371600" lvl="5" indent="-203200" algn="l" rtl="0">
              <a:lnSpc>
                <a:spcPct val="90000"/>
              </a:lnSpc>
              <a:spcBef>
                <a:spcPts val="0"/>
              </a:spcBef>
              <a:spcAft>
                <a:spcPts val="0"/>
              </a:spcAft>
              <a:buClr>
                <a:schemeClr val="dk1"/>
              </a:buClr>
              <a:buSzPts val="2800"/>
              <a:buChar char="■"/>
              <a:defRPr/>
            </a:lvl6pPr>
            <a:lvl7pPr marL="1600200" lvl="6" indent="-203200" algn="l" rtl="0">
              <a:lnSpc>
                <a:spcPct val="90000"/>
              </a:lnSpc>
              <a:spcBef>
                <a:spcPts val="0"/>
              </a:spcBef>
              <a:spcAft>
                <a:spcPts val="0"/>
              </a:spcAft>
              <a:buClr>
                <a:schemeClr val="dk1"/>
              </a:buClr>
              <a:buSzPts val="2800"/>
              <a:buChar char="●"/>
              <a:defRPr/>
            </a:lvl7pPr>
            <a:lvl8pPr marL="1828800" lvl="7" indent="-203200" algn="l" rtl="0">
              <a:lnSpc>
                <a:spcPct val="90000"/>
              </a:lnSpc>
              <a:spcBef>
                <a:spcPts val="0"/>
              </a:spcBef>
              <a:spcAft>
                <a:spcPts val="0"/>
              </a:spcAft>
              <a:buClr>
                <a:schemeClr val="dk1"/>
              </a:buClr>
              <a:buSzPts val="2800"/>
              <a:buChar char="○"/>
              <a:defRPr/>
            </a:lvl8pPr>
            <a:lvl9pPr marL="2057400" lvl="8" indent="-203200" algn="l" rtl="0">
              <a:lnSpc>
                <a:spcPct val="90000"/>
              </a:lnSpc>
              <a:spcBef>
                <a:spcPts val="0"/>
              </a:spcBef>
              <a:spcAft>
                <a:spcPts val="0"/>
              </a:spcAft>
              <a:buClr>
                <a:schemeClr val="dk1"/>
              </a:buClr>
              <a:buSzPts val="2800"/>
              <a:buChar char="■"/>
              <a:defRPr/>
            </a:lvl9pPr>
          </a:lstStyle>
          <a:p>
            <a:endParaRPr/>
          </a:p>
        </p:txBody>
      </p:sp>
      <p:sp>
        <p:nvSpPr>
          <p:cNvPr id="172" name="Google Shape;172;p28"/>
          <p:cNvSpPr txBox="1">
            <a:spLocks noGrp="1"/>
          </p:cNvSpPr>
          <p:nvPr>
            <p:ph type="sldNum" idx="12"/>
          </p:nvPr>
        </p:nvSpPr>
        <p:spPr>
          <a:xfrm>
            <a:off x="11296611" y="6217623"/>
            <a:ext cx="731550" cy="524850"/>
          </a:xfrm>
          <a:prstGeom prst="rect">
            <a:avLst/>
          </a:prstGeom>
          <a:noFill/>
          <a:ln>
            <a:noFill/>
          </a:ln>
        </p:spPr>
        <p:txBody>
          <a:bodyPr spcFirstLastPara="1" wrap="square" lIns="182850" tIns="182850" rIns="182850" bIns="182850" anchor="ctr" anchorCtr="0">
            <a:normAutofit/>
          </a:bodyPr>
          <a:lstStyle>
            <a:lvl1pPr marL="0" lvl="0"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1pPr>
            <a:lvl2pPr marL="0" lvl="1"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2pPr>
            <a:lvl3pPr marL="0" lvl="2"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3pPr>
            <a:lvl4pPr marL="0" lvl="3"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4pPr>
            <a:lvl5pPr marL="0" lvl="4"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5pPr>
            <a:lvl6pPr marL="0" lvl="5"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6pPr>
            <a:lvl7pPr marL="0" lvl="6"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7pPr>
            <a:lvl8pPr marL="0" lvl="7"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8pPr>
            <a:lvl9pPr marL="0" lvl="8" indent="0" algn="r" rtl="0">
              <a:buClr>
                <a:srgbClr val="888888"/>
              </a:buClr>
              <a:buSzPts val="2400"/>
              <a:buFont typeface="Calibri"/>
              <a:buNone/>
              <a:defRPr sz="1200" b="0" i="0" u="none" strike="noStrike" cap="none">
                <a:solidFill>
                  <a:srgbClr val="888888"/>
                </a:solidFill>
                <a:latin typeface="Calibri"/>
                <a:ea typeface="Calibri"/>
                <a:cs typeface="Calibri"/>
                <a:sym typeface="Calibri"/>
              </a:defRPr>
            </a:lvl9pPr>
          </a:lstStyle>
          <a:p>
            <a:pPr>
              <a:spcBef>
                <a:spcPts val="0"/>
              </a:spcBef>
              <a:spcAft>
                <a:spcPts val="0"/>
              </a:spcAft>
            </a:pPr>
            <a:fld id="{00000000-1234-1234-1234-123412341234}" type="slidenum">
              <a:rPr lang="en-US" smtClean="0"/>
              <a:pPr>
                <a:spcBef>
                  <a:spcPts val="0"/>
                </a:spcBef>
                <a:spcAft>
                  <a:spcPts val="0"/>
                </a:spcAft>
              </a:pPr>
              <a:t>‹#›</a:t>
            </a:fld>
            <a:endParaRPr lang="en-US"/>
          </a:p>
        </p:txBody>
      </p:sp>
    </p:spTree>
    <p:extLst>
      <p:ext uri="{BB962C8B-B14F-4D97-AF65-F5344CB8AC3E}">
        <p14:creationId xmlns:p14="http://schemas.microsoft.com/office/powerpoint/2010/main" val="180111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38"/>
        <p:cNvGrpSpPr/>
        <p:nvPr/>
      </p:nvGrpSpPr>
      <p:grpSpPr>
        <a:xfrm>
          <a:off x="0" y="0"/>
          <a:ext cx="0" cy="0"/>
          <a:chOff x="0" y="0"/>
          <a:chExt cx="0" cy="0"/>
        </a:xfrm>
      </p:grpSpPr>
      <p:pic>
        <p:nvPicPr>
          <p:cNvPr id="139" name="Google Shape;139;p22" descr="3D Mark.png"/>
          <p:cNvPicPr preferRelativeResize="0"/>
          <p:nvPr/>
        </p:nvPicPr>
        <p:blipFill rotWithShape="1">
          <a:blip r:embed="rId2">
            <a:alphaModFix amt="28042"/>
          </a:blip>
          <a:srcRect/>
          <a:stretch/>
        </p:blipFill>
        <p:spPr>
          <a:xfrm>
            <a:off x="7958172" y="428154"/>
            <a:ext cx="4196667" cy="4196668"/>
          </a:xfrm>
          <a:prstGeom prst="rect">
            <a:avLst/>
          </a:prstGeom>
          <a:noFill/>
          <a:ln>
            <a:noFill/>
          </a:ln>
        </p:spPr>
      </p:pic>
      <p:sp>
        <p:nvSpPr>
          <p:cNvPr id="140" name="Google Shape;140;p22"/>
          <p:cNvSpPr>
            <a:spLocks noGrp="1"/>
          </p:cNvSpPr>
          <p:nvPr>
            <p:ph type="pic" idx="2"/>
          </p:nvPr>
        </p:nvSpPr>
        <p:spPr>
          <a:xfrm>
            <a:off x="-2764599" y="635000"/>
            <a:ext cx="8446496" cy="5621856"/>
          </a:xfrm>
          <a:prstGeom prst="rect">
            <a:avLst/>
          </a:prstGeom>
          <a:noFill/>
          <a:ln>
            <a:noFill/>
          </a:ln>
        </p:spPr>
      </p:sp>
      <p:sp>
        <p:nvSpPr>
          <p:cNvPr id="141" name="Google Shape;141;p22"/>
          <p:cNvSpPr txBox="1">
            <a:spLocks noGrp="1"/>
          </p:cNvSpPr>
          <p:nvPr>
            <p:ph type="body" idx="1"/>
          </p:nvPr>
        </p:nvSpPr>
        <p:spPr>
          <a:xfrm>
            <a:off x="5671985" y="613985"/>
            <a:ext cx="4889501" cy="717551"/>
          </a:xfrm>
          <a:prstGeom prst="rect">
            <a:avLst/>
          </a:prstGeom>
          <a:noFill/>
          <a:ln>
            <a:noFill/>
          </a:ln>
        </p:spPr>
        <p:txBody>
          <a:bodyPr spcFirstLastPara="1" wrap="square" lIns="50800" tIns="50800" rIns="50800" bIns="50800" anchor="t" anchorCtr="0">
            <a:normAutofit/>
          </a:bodyPr>
          <a:lstStyle>
            <a:lvl1pPr marL="228600" lvl="0" indent="-114300" algn="l">
              <a:lnSpc>
                <a:spcPct val="80000"/>
              </a:lnSpc>
              <a:spcBef>
                <a:spcPts val="0"/>
              </a:spcBef>
              <a:spcAft>
                <a:spcPts val="0"/>
              </a:spcAft>
              <a:buClr>
                <a:srgbClr val="00B1FF"/>
              </a:buClr>
              <a:buSzPts val="8500"/>
              <a:buFont typeface="Arial"/>
              <a:buNone/>
              <a:defRPr sz="4250" b="1">
                <a:solidFill>
                  <a:srgbClr val="00B1FF"/>
                </a:solidFill>
              </a:defRPr>
            </a:lvl1pPr>
            <a:lvl2pPr marL="457200" lvl="1" indent="-184595" algn="l">
              <a:lnSpc>
                <a:spcPct val="90000"/>
              </a:lnSpc>
              <a:spcBef>
                <a:spcPts val="2250"/>
              </a:spcBef>
              <a:spcAft>
                <a:spcPts val="0"/>
              </a:spcAft>
              <a:buSzPts val="2214"/>
              <a:buChar char="•"/>
              <a:defRPr/>
            </a:lvl2pPr>
            <a:lvl3pPr marL="685800" lvl="2" indent="-184595" algn="l">
              <a:lnSpc>
                <a:spcPct val="90000"/>
              </a:lnSpc>
              <a:spcBef>
                <a:spcPts val="2250"/>
              </a:spcBef>
              <a:spcAft>
                <a:spcPts val="0"/>
              </a:spcAft>
              <a:buSzPts val="2214"/>
              <a:buChar char="•"/>
              <a:defRPr/>
            </a:lvl3pPr>
            <a:lvl4pPr marL="914400" lvl="3" indent="-184595" algn="l">
              <a:lnSpc>
                <a:spcPct val="90000"/>
              </a:lnSpc>
              <a:spcBef>
                <a:spcPts val="2250"/>
              </a:spcBef>
              <a:spcAft>
                <a:spcPts val="0"/>
              </a:spcAft>
              <a:buSzPts val="2214"/>
              <a:buChar char="•"/>
              <a:defRPr/>
            </a:lvl4pPr>
            <a:lvl5pPr marL="1143000" lvl="4" indent="-184595" algn="l">
              <a:lnSpc>
                <a:spcPct val="90000"/>
              </a:lnSpc>
              <a:spcBef>
                <a:spcPts val="2250"/>
              </a:spcBef>
              <a:spcAft>
                <a:spcPts val="0"/>
              </a:spcAft>
              <a:buSzPts val="2214"/>
              <a:buChar char="•"/>
              <a:defRPr/>
            </a:lvl5pPr>
            <a:lvl6pPr marL="1371600" lvl="5" indent="-184595" algn="l">
              <a:lnSpc>
                <a:spcPct val="90000"/>
              </a:lnSpc>
              <a:spcBef>
                <a:spcPts val="2250"/>
              </a:spcBef>
              <a:spcAft>
                <a:spcPts val="0"/>
              </a:spcAft>
              <a:buSzPts val="2214"/>
              <a:buChar char="•"/>
              <a:defRPr/>
            </a:lvl6pPr>
            <a:lvl7pPr marL="1600200" lvl="6" indent="-184595" algn="l">
              <a:lnSpc>
                <a:spcPct val="90000"/>
              </a:lnSpc>
              <a:spcBef>
                <a:spcPts val="2250"/>
              </a:spcBef>
              <a:spcAft>
                <a:spcPts val="0"/>
              </a:spcAft>
              <a:buSzPts val="2214"/>
              <a:buChar char="•"/>
              <a:defRPr/>
            </a:lvl7pPr>
            <a:lvl8pPr marL="1828800" lvl="7" indent="-184595" algn="l">
              <a:lnSpc>
                <a:spcPct val="90000"/>
              </a:lnSpc>
              <a:spcBef>
                <a:spcPts val="2250"/>
              </a:spcBef>
              <a:spcAft>
                <a:spcPts val="0"/>
              </a:spcAft>
              <a:buSzPts val="2214"/>
              <a:buChar char="•"/>
              <a:defRPr/>
            </a:lvl8pPr>
            <a:lvl9pPr marL="2057400" lvl="8" indent="-184595" algn="l">
              <a:lnSpc>
                <a:spcPct val="90000"/>
              </a:lnSpc>
              <a:spcBef>
                <a:spcPts val="2250"/>
              </a:spcBef>
              <a:spcAft>
                <a:spcPts val="0"/>
              </a:spcAft>
              <a:buSzPts val="2214"/>
              <a:buChar char="•"/>
              <a:defRPr/>
            </a:lvl9pPr>
          </a:lstStyle>
          <a:p>
            <a:endParaRPr/>
          </a:p>
        </p:txBody>
      </p:sp>
      <p:sp>
        <p:nvSpPr>
          <p:cNvPr id="142" name="Google Shape;142;p22"/>
          <p:cNvSpPr/>
          <p:nvPr/>
        </p:nvSpPr>
        <p:spPr>
          <a:xfrm>
            <a:off x="5671985" y="1426897"/>
            <a:ext cx="1784698" cy="75847"/>
          </a:xfrm>
          <a:prstGeom prst="rect">
            <a:avLst/>
          </a:prstGeom>
          <a:solidFill>
            <a:srgbClr val="00B1FF"/>
          </a:solidFill>
          <a:ln>
            <a:noFill/>
          </a:ln>
        </p:spPr>
        <p:txBody>
          <a:bodyPr spcFirstLastPara="1" wrap="square" lIns="25400" tIns="25400" rIns="25400" bIns="25400" anchor="ctr" anchorCtr="0">
            <a:noAutofit/>
          </a:bodyPr>
          <a:lstStyle/>
          <a:p>
            <a:pPr marL="0" marR="0" lvl="0" indent="0" algn="ctr" rtl="0">
              <a:lnSpc>
                <a:spcPct val="100000"/>
              </a:lnSpc>
              <a:spcBef>
                <a:spcPts val="0"/>
              </a:spcBef>
              <a:spcAft>
                <a:spcPts val="0"/>
              </a:spcAft>
              <a:buClr>
                <a:srgbClr val="FFFFFF"/>
              </a:buClr>
              <a:buSzPts val="2400"/>
              <a:buFont typeface="Helvetica Neue"/>
              <a:buNone/>
            </a:pPr>
            <a:endParaRPr sz="1200" b="0" i="0" u="none" strike="noStrike" cap="none">
              <a:solidFill>
                <a:srgbClr val="262626"/>
              </a:solidFill>
              <a:latin typeface="Arial"/>
              <a:ea typeface="Arial"/>
              <a:cs typeface="Arial"/>
              <a:sym typeface="Arial"/>
            </a:endParaRPr>
          </a:p>
        </p:txBody>
      </p:sp>
      <p:sp>
        <p:nvSpPr>
          <p:cNvPr id="143" name="Google Shape;143;p22"/>
          <p:cNvSpPr txBox="1">
            <a:spLocks noGrp="1"/>
          </p:cNvSpPr>
          <p:nvPr>
            <p:ph type="body" idx="3"/>
          </p:nvPr>
        </p:nvSpPr>
        <p:spPr>
          <a:xfrm>
            <a:off x="5669701" y="1598106"/>
            <a:ext cx="4889501" cy="383170"/>
          </a:xfrm>
          <a:prstGeom prst="rect">
            <a:avLst/>
          </a:prstGeom>
          <a:noFill/>
          <a:ln>
            <a:noFill/>
          </a:ln>
        </p:spPr>
        <p:txBody>
          <a:bodyPr spcFirstLastPara="1" wrap="square" lIns="45700" tIns="45700" rIns="45700" bIns="45700" anchor="t" anchorCtr="0">
            <a:normAutofit/>
          </a:bodyPr>
          <a:lstStyle>
            <a:lvl1pPr marL="228600" lvl="0" indent="-114300" algn="l">
              <a:lnSpc>
                <a:spcPct val="100000"/>
              </a:lnSpc>
              <a:spcBef>
                <a:spcPts val="0"/>
              </a:spcBef>
              <a:spcAft>
                <a:spcPts val="0"/>
              </a:spcAft>
              <a:buClr>
                <a:srgbClr val="262626"/>
              </a:buClr>
              <a:buSzPts val="4500"/>
              <a:buFont typeface="Arial"/>
              <a:buNone/>
              <a:defRPr sz="2250" b="1">
                <a:solidFill>
                  <a:srgbClr val="262626"/>
                </a:solidFill>
              </a:defRPr>
            </a:lvl1pPr>
            <a:lvl2pPr marL="457200" lvl="1" indent="-184595" algn="l">
              <a:lnSpc>
                <a:spcPct val="90000"/>
              </a:lnSpc>
              <a:spcBef>
                <a:spcPts val="2250"/>
              </a:spcBef>
              <a:spcAft>
                <a:spcPts val="0"/>
              </a:spcAft>
              <a:buSzPts val="2214"/>
              <a:buChar char="•"/>
              <a:defRPr/>
            </a:lvl2pPr>
            <a:lvl3pPr marL="685800" lvl="2" indent="-184595" algn="l">
              <a:lnSpc>
                <a:spcPct val="90000"/>
              </a:lnSpc>
              <a:spcBef>
                <a:spcPts val="2250"/>
              </a:spcBef>
              <a:spcAft>
                <a:spcPts val="0"/>
              </a:spcAft>
              <a:buSzPts val="2214"/>
              <a:buChar char="•"/>
              <a:defRPr/>
            </a:lvl3pPr>
            <a:lvl4pPr marL="914400" lvl="3" indent="-184595" algn="l">
              <a:lnSpc>
                <a:spcPct val="90000"/>
              </a:lnSpc>
              <a:spcBef>
                <a:spcPts val="2250"/>
              </a:spcBef>
              <a:spcAft>
                <a:spcPts val="0"/>
              </a:spcAft>
              <a:buSzPts val="2214"/>
              <a:buChar char="•"/>
              <a:defRPr/>
            </a:lvl4pPr>
            <a:lvl5pPr marL="1143000" lvl="4" indent="-184595" algn="l">
              <a:lnSpc>
                <a:spcPct val="90000"/>
              </a:lnSpc>
              <a:spcBef>
                <a:spcPts val="2250"/>
              </a:spcBef>
              <a:spcAft>
                <a:spcPts val="0"/>
              </a:spcAft>
              <a:buSzPts val="2214"/>
              <a:buChar char="•"/>
              <a:defRPr/>
            </a:lvl5pPr>
            <a:lvl6pPr marL="1371600" lvl="5" indent="-184595" algn="l">
              <a:lnSpc>
                <a:spcPct val="90000"/>
              </a:lnSpc>
              <a:spcBef>
                <a:spcPts val="2250"/>
              </a:spcBef>
              <a:spcAft>
                <a:spcPts val="0"/>
              </a:spcAft>
              <a:buSzPts val="2214"/>
              <a:buChar char="•"/>
              <a:defRPr/>
            </a:lvl6pPr>
            <a:lvl7pPr marL="1600200" lvl="6" indent="-184595" algn="l">
              <a:lnSpc>
                <a:spcPct val="90000"/>
              </a:lnSpc>
              <a:spcBef>
                <a:spcPts val="2250"/>
              </a:spcBef>
              <a:spcAft>
                <a:spcPts val="0"/>
              </a:spcAft>
              <a:buSzPts val="2214"/>
              <a:buChar char="•"/>
              <a:defRPr/>
            </a:lvl7pPr>
            <a:lvl8pPr marL="1828800" lvl="7" indent="-184595" algn="l">
              <a:lnSpc>
                <a:spcPct val="90000"/>
              </a:lnSpc>
              <a:spcBef>
                <a:spcPts val="2250"/>
              </a:spcBef>
              <a:spcAft>
                <a:spcPts val="0"/>
              </a:spcAft>
              <a:buSzPts val="2214"/>
              <a:buChar char="•"/>
              <a:defRPr/>
            </a:lvl8pPr>
            <a:lvl9pPr marL="2057400" lvl="8" indent="-184595" algn="l">
              <a:lnSpc>
                <a:spcPct val="90000"/>
              </a:lnSpc>
              <a:spcBef>
                <a:spcPts val="2250"/>
              </a:spcBef>
              <a:spcAft>
                <a:spcPts val="0"/>
              </a:spcAft>
              <a:buSzPts val="2214"/>
              <a:buChar char="•"/>
              <a:defRPr/>
            </a:lvl9pPr>
          </a:lstStyle>
          <a:p>
            <a:endParaRPr/>
          </a:p>
        </p:txBody>
      </p:sp>
      <p:sp>
        <p:nvSpPr>
          <p:cNvPr id="144" name="Google Shape;144;p22"/>
          <p:cNvSpPr txBox="1"/>
          <p:nvPr/>
        </p:nvSpPr>
        <p:spPr>
          <a:xfrm>
            <a:off x="5669701" y="1939747"/>
            <a:ext cx="5219927" cy="1559401"/>
          </a:xfrm>
          <a:prstGeom prst="rect">
            <a:avLst/>
          </a:prstGeom>
          <a:noFill/>
          <a:ln>
            <a:noFill/>
          </a:ln>
        </p:spPr>
        <p:txBody>
          <a:bodyPr spcFirstLastPara="1" wrap="square" lIns="25400" tIns="25400" rIns="25400" bIns="25400" anchor="ctr" anchorCtr="0">
            <a:spAutoFit/>
          </a:bodyPr>
          <a:lstStyle/>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500+ International Members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110+ Member Meetings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60+ Alliance and Liaison partners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50+ Standards Working Groups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45+ Domain Working Groups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25+ Years of Not for Profit Work</a:t>
            </a:r>
            <a:br>
              <a:rPr lang="en-US" sz="1000" b="0" i="0" u="none" strike="noStrike" cap="none">
                <a:solidFill>
                  <a:srgbClr val="262626"/>
                </a:solidFill>
                <a:latin typeface="Arial"/>
                <a:ea typeface="Arial"/>
                <a:cs typeface="Arial"/>
                <a:sym typeface="Arial"/>
              </a:rPr>
            </a:br>
            <a:r>
              <a:rPr lang="en-US" sz="1000" b="0" i="0" u="none" strike="noStrike" cap="none">
                <a:solidFill>
                  <a:srgbClr val="262626"/>
                </a:solidFill>
                <a:latin typeface="Arial"/>
                <a:ea typeface="Arial"/>
                <a:cs typeface="Arial"/>
                <a:sym typeface="Arial"/>
              </a:rPr>
              <a:t>10+ Regional and Country Forums</a:t>
            </a:r>
            <a:endParaRPr sz="450"/>
          </a:p>
        </p:txBody>
      </p:sp>
      <p:sp>
        <p:nvSpPr>
          <p:cNvPr id="145" name="Google Shape;145;p22"/>
          <p:cNvSpPr txBox="1"/>
          <p:nvPr/>
        </p:nvSpPr>
        <p:spPr>
          <a:xfrm>
            <a:off x="5669701" y="3567852"/>
            <a:ext cx="4889501" cy="383170"/>
          </a:xfrm>
          <a:prstGeom prst="rect">
            <a:avLst/>
          </a:prstGeom>
          <a:noFill/>
          <a:ln>
            <a:noFill/>
          </a:ln>
        </p:spPr>
        <p:txBody>
          <a:bodyPr spcFirstLastPara="1" wrap="square" lIns="22850" tIns="22850" rIns="22850" bIns="22850" anchor="t" anchorCtr="0">
            <a:normAutofit lnSpcReduction="10000"/>
          </a:bodyPr>
          <a:lstStyle/>
          <a:p>
            <a:pPr marL="0" marR="0" lvl="0" indent="0" algn="l" rtl="0">
              <a:lnSpc>
                <a:spcPct val="100000"/>
              </a:lnSpc>
              <a:spcBef>
                <a:spcPts val="0"/>
              </a:spcBef>
              <a:spcAft>
                <a:spcPts val="0"/>
              </a:spcAft>
              <a:buClr>
                <a:srgbClr val="262626"/>
              </a:buClr>
              <a:buSzPts val="4500"/>
              <a:buFont typeface="Arial"/>
              <a:buNone/>
            </a:pPr>
            <a:r>
              <a:rPr lang="en-US" sz="2250" b="1" i="0" u="none" strike="noStrike" cap="none">
                <a:solidFill>
                  <a:srgbClr val="262626"/>
                </a:solidFill>
                <a:latin typeface="Arial"/>
                <a:ea typeface="Arial"/>
                <a:cs typeface="Arial"/>
                <a:sym typeface="Arial"/>
              </a:rPr>
              <a:t>Innovation</a:t>
            </a:r>
            <a:endParaRPr sz="450"/>
          </a:p>
        </p:txBody>
      </p:sp>
      <p:sp>
        <p:nvSpPr>
          <p:cNvPr id="146" name="Google Shape;146;p22"/>
          <p:cNvSpPr txBox="1"/>
          <p:nvPr/>
        </p:nvSpPr>
        <p:spPr>
          <a:xfrm>
            <a:off x="5669701" y="3976853"/>
            <a:ext cx="5219927" cy="697627"/>
          </a:xfrm>
          <a:prstGeom prst="rect">
            <a:avLst/>
          </a:prstGeom>
          <a:noFill/>
          <a:ln>
            <a:noFill/>
          </a:ln>
        </p:spPr>
        <p:txBody>
          <a:bodyPr spcFirstLastPara="1" wrap="square" lIns="25400" tIns="25400" rIns="25400" bIns="25400" anchor="ctr" anchorCtr="0">
            <a:spAutoFit/>
          </a:bodyPr>
          <a:lstStyle/>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120+ Innovation Initiatives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380+ Technical reports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Quarterly Tech Trends monitoring</a:t>
            </a:r>
            <a:endParaRPr sz="450"/>
          </a:p>
        </p:txBody>
      </p:sp>
      <p:sp>
        <p:nvSpPr>
          <p:cNvPr id="147" name="Google Shape;147;p22"/>
          <p:cNvSpPr txBox="1"/>
          <p:nvPr/>
        </p:nvSpPr>
        <p:spPr>
          <a:xfrm>
            <a:off x="5669701" y="4734382"/>
            <a:ext cx="4889501" cy="383170"/>
          </a:xfrm>
          <a:prstGeom prst="rect">
            <a:avLst/>
          </a:prstGeom>
          <a:noFill/>
          <a:ln>
            <a:noFill/>
          </a:ln>
        </p:spPr>
        <p:txBody>
          <a:bodyPr spcFirstLastPara="1" wrap="square" lIns="22850" tIns="22850" rIns="22850" bIns="22850" anchor="t" anchorCtr="0">
            <a:normAutofit lnSpcReduction="10000"/>
          </a:bodyPr>
          <a:lstStyle/>
          <a:p>
            <a:pPr marL="0" marR="0" lvl="0" indent="0" algn="l" rtl="0">
              <a:lnSpc>
                <a:spcPct val="100000"/>
              </a:lnSpc>
              <a:spcBef>
                <a:spcPts val="0"/>
              </a:spcBef>
              <a:spcAft>
                <a:spcPts val="0"/>
              </a:spcAft>
              <a:buClr>
                <a:srgbClr val="262626"/>
              </a:buClr>
              <a:buSzPts val="4500"/>
              <a:buFont typeface="Arial"/>
              <a:buNone/>
            </a:pPr>
            <a:r>
              <a:rPr lang="en-US" sz="2250" b="1" i="0" u="none" strike="noStrike" cap="none">
                <a:solidFill>
                  <a:srgbClr val="262626"/>
                </a:solidFill>
                <a:latin typeface="Arial"/>
                <a:ea typeface="Arial"/>
                <a:cs typeface="Arial"/>
                <a:sym typeface="Arial"/>
              </a:rPr>
              <a:t>Standards</a:t>
            </a:r>
            <a:endParaRPr sz="450"/>
          </a:p>
        </p:txBody>
      </p:sp>
      <p:sp>
        <p:nvSpPr>
          <p:cNvPr id="148" name="Google Shape;148;p22"/>
          <p:cNvSpPr txBox="1"/>
          <p:nvPr/>
        </p:nvSpPr>
        <p:spPr>
          <a:xfrm>
            <a:off x="5669701" y="5171136"/>
            <a:ext cx="5219927" cy="913070"/>
          </a:xfrm>
          <a:prstGeom prst="rect">
            <a:avLst/>
          </a:prstGeom>
          <a:noFill/>
          <a:ln>
            <a:noFill/>
          </a:ln>
        </p:spPr>
        <p:txBody>
          <a:bodyPr spcFirstLastPara="1" wrap="square" lIns="25400" tIns="25400" rIns="25400" bIns="25400" anchor="ctr" anchorCtr="0">
            <a:spAutoFit/>
          </a:bodyPr>
          <a:lstStyle/>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65+ Adopted Standards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300+ products with 1000+ certified implementations</a:t>
            </a:r>
            <a:endParaRPr sz="450"/>
          </a:p>
          <a:p>
            <a:pPr marL="0" marR="0" lvl="0" indent="0" algn="l" rtl="0">
              <a:lnSpc>
                <a:spcPct val="140000"/>
              </a:lnSpc>
              <a:spcBef>
                <a:spcPts val="0"/>
              </a:spcBef>
              <a:spcAft>
                <a:spcPts val="0"/>
              </a:spcAft>
              <a:buClr>
                <a:srgbClr val="262626"/>
              </a:buClr>
              <a:buSzPts val="2000"/>
              <a:buFont typeface="Arial"/>
              <a:buNone/>
            </a:pPr>
            <a:r>
              <a:rPr lang="en-US" sz="1000" b="0" i="0" u="none" strike="noStrike" cap="none">
                <a:solidFill>
                  <a:srgbClr val="262626"/>
                </a:solidFill>
                <a:latin typeface="Arial"/>
                <a:ea typeface="Arial"/>
                <a:cs typeface="Arial"/>
                <a:sym typeface="Arial"/>
              </a:rPr>
              <a:t>1,700,000+ Operational Data Sets </a:t>
            </a:r>
            <a:br>
              <a:rPr lang="en-US" sz="1000" b="0" i="0" u="none" strike="noStrike" cap="none">
                <a:solidFill>
                  <a:srgbClr val="262626"/>
                </a:solidFill>
                <a:latin typeface="Arial"/>
                <a:ea typeface="Arial"/>
                <a:cs typeface="Arial"/>
                <a:sym typeface="Arial"/>
              </a:rPr>
            </a:br>
            <a:r>
              <a:rPr lang="en-US" sz="1000" b="0" i="0" u="none" strike="noStrike" cap="none">
                <a:solidFill>
                  <a:srgbClr val="262626"/>
                </a:solidFill>
                <a:latin typeface="Arial"/>
                <a:ea typeface="Arial"/>
                <a:cs typeface="Arial"/>
                <a:sym typeface="Arial"/>
              </a:rPr>
              <a:t>Using OGC Standards</a:t>
            </a:r>
            <a:endParaRPr sz="450"/>
          </a:p>
        </p:txBody>
      </p:sp>
      <p:pic>
        <p:nvPicPr>
          <p:cNvPr id="149" name="Google Shape;149;p22" descr="OGC Mark.pdf"/>
          <p:cNvPicPr preferRelativeResize="0"/>
          <p:nvPr/>
        </p:nvPicPr>
        <p:blipFill rotWithShape="1">
          <a:blip r:embed="rId3">
            <a:alphaModFix/>
          </a:blip>
          <a:srcRect/>
          <a:stretch/>
        </p:blipFill>
        <p:spPr>
          <a:xfrm>
            <a:off x="619872" y="6187338"/>
            <a:ext cx="287143" cy="323951"/>
          </a:xfrm>
          <a:prstGeom prst="rect">
            <a:avLst/>
          </a:prstGeom>
          <a:noFill/>
          <a:ln>
            <a:noFill/>
          </a:ln>
        </p:spPr>
      </p:pic>
      <p:sp>
        <p:nvSpPr>
          <p:cNvPr id="150" name="Google Shape;150;p22"/>
          <p:cNvSpPr txBox="1"/>
          <p:nvPr/>
        </p:nvSpPr>
        <p:spPr>
          <a:xfrm>
            <a:off x="1029224" y="6215943"/>
            <a:ext cx="5219928" cy="266740"/>
          </a:xfrm>
          <a:prstGeom prst="rect">
            <a:avLst/>
          </a:prstGeom>
          <a:noFill/>
          <a:ln>
            <a:noFill/>
          </a:ln>
        </p:spPr>
        <p:txBody>
          <a:bodyPr spcFirstLastPara="1" wrap="square" lIns="25400" tIns="25400" rIns="25400" bIns="25400" anchor="ctr" anchorCtr="0">
            <a:spAutoFit/>
          </a:bodyPr>
          <a:lstStyle/>
          <a:p>
            <a:pPr marL="0" marR="0" lvl="0" indent="0" algn="l" rtl="0">
              <a:lnSpc>
                <a:spcPct val="140000"/>
              </a:lnSpc>
              <a:spcBef>
                <a:spcPts val="0"/>
              </a:spcBef>
              <a:spcAft>
                <a:spcPts val="0"/>
              </a:spcAft>
              <a:buClr>
                <a:srgbClr val="002060"/>
              </a:buClr>
              <a:buSzPts val="2000"/>
              <a:buFont typeface="Arial"/>
              <a:buNone/>
            </a:pPr>
            <a:r>
              <a:rPr lang="en-US" sz="1000" b="0" i="0" u="none" strike="noStrike" cap="none">
                <a:solidFill>
                  <a:srgbClr val="002060"/>
                </a:solidFill>
                <a:latin typeface="Arial"/>
                <a:ea typeface="Arial"/>
                <a:cs typeface="Arial"/>
                <a:sym typeface="Arial"/>
              </a:rPr>
              <a:t>Copyright © 2021 Open Geospatial Consortium</a:t>
            </a:r>
            <a:endParaRPr sz="450"/>
          </a:p>
        </p:txBody>
      </p:sp>
      <p:sp>
        <p:nvSpPr>
          <p:cNvPr id="151" name="Google Shape;151;p22"/>
          <p:cNvSpPr txBox="1">
            <a:spLocks noGrp="1"/>
          </p:cNvSpPr>
          <p:nvPr>
            <p:ph type="sldNum" idx="12"/>
          </p:nvPr>
        </p:nvSpPr>
        <p:spPr>
          <a:xfrm>
            <a:off x="5969044" y="6240487"/>
            <a:ext cx="247664" cy="487313"/>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1pPr>
            <a:lvl2pPr marL="0" lvl="1"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2pPr>
            <a:lvl3pPr marL="0" lvl="2"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3pPr>
            <a:lvl4pPr marL="0" lvl="3"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4pPr>
            <a:lvl5pPr marL="0" lvl="4"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5pPr>
            <a:lvl6pPr marL="0" lvl="5"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6pPr>
            <a:lvl7pPr marL="0" lvl="6"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7pPr>
            <a:lvl8pPr marL="0" lvl="7"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8pPr>
            <a:lvl9pPr marL="0" lvl="8" indent="0" algn="ctr">
              <a:lnSpc>
                <a:spcPct val="100000"/>
              </a:lnSpc>
              <a:spcBef>
                <a:spcPts val="0"/>
              </a:spcBef>
              <a:spcAft>
                <a:spcPts val="0"/>
              </a:spcAft>
              <a:buClr>
                <a:srgbClr val="00B1FF"/>
              </a:buClr>
              <a:buSzPts val="2500"/>
              <a:buFont typeface="Arial"/>
              <a:buNone/>
              <a:defRPr sz="1250" b="0" i="0" u="none" strike="noStrike" cap="none">
                <a:solidFill>
                  <a:srgbClr val="00B1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680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Layout personalizzato">
    <p:spTree>
      <p:nvGrpSpPr>
        <p:cNvPr id="1" name=""/>
        <p:cNvGrpSpPr/>
        <p:nvPr/>
      </p:nvGrpSpPr>
      <p:grpSpPr>
        <a:xfrm>
          <a:off x="0" y="0"/>
          <a:ext cx="0" cy="0"/>
          <a:chOff x="0" y="0"/>
          <a:chExt cx="0" cy="0"/>
        </a:xfrm>
      </p:grpSpPr>
      <p:sp>
        <p:nvSpPr>
          <p:cNvPr id="10" name="Segnaposto testo 9">
            <a:extLst>
              <a:ext uri="{FF2B5EF4-FFF2-40B4-BE49-F238E27FC236}">
                <a16:creationId xmlns:a16="http://schemas.microsoft.com/office/drawing/2014/main" id="{FFD97091-F8CE-844E-BFEA-D2FB848C3D95}"/>
              </a:ext>
            </a:extLst>
          </p:cNvPr>
          <p:cNvSpPr>
            <a:spLocks noGrp="1"/>
          </p:cNvSpPr>
          <p:nvPr>
            <p:ph type="body" sz="quarter" idx="10" hasCustomPrompt="1"/>
          </p:nvPr>
        </p:nvSpPr>
        <p:spPr>
          <a:xfrm>
            <a:off x="281354" y="1512276"/>
            <a:ext cx="11072445" cy="1932599"/>
          </a:xfrm>
          <a:prstGeom prst="rect">
            <a:avLst/>
          </a:prstGeom>
        </p:spPr>
        <p:txBody>
          <a:bodyPr/>
          <a:lstStyle>
            <a:lvl1pPr marL="0" indent="0">
              <a:buNone/>
              <a:defRPr sz="1800">
                <a:latin typeface="Calibri" panose="020F0502020204030204" pitchFamily="34" charset="0"/>
                <a:cs typeface="Calibri" panose="020F0502020204030204" pitchFamily="34" charset="0"/>
              </a:defRPr>
            </a:lvl1pPr>
          </a:lstStyle>
          <a:p>
            <a:r>
              <a:rPr lang="it-IT" dirty="0"/>
              <a:t>text</a:t>
            </a:r>
          </a:p>
        </p:txBody>
      </p:sp>
      <p:sp>
        <p:nvSpPr>
          <p:cNvPr id="2" name="Titolo 1">
            <a:extLst>
              <a:ext uri="{FF2B5EF4-FFF2-40B4-BE49-F238E27FC236}">
                <a16:creationId xmlns:a16="http://schemas.microsoft.com/office/drawing/2014/main" id="{E27773FC-29E0-C84A-86BB-2C1B1F52D56F}"/>
              </a:ext>
            </a:extLst>
          </p:cNvPr>
          <p:cNvSpPr>
            <a:spLocks noGrp="1"/>
          </p:cNvSpPr>
          <p:nvPr>
            <p:ph type="title" hasCustomPrompt="1"/>
          </p:nvPr>
        </p:nvSpPr>
        <p:spPr>
          <a:xfrm>
            <a:off x="281354" y="337618"/>
            <a:ext cx="11072446" cy="400110"/>
          </a:xfrm>
          <a:prstGeom prst="rect">
            <a:avLst/>
          </a:prstGeom>
        </p:spPr>
        <p:txBody>
          <a:bodyPr/>
          <a:lstStyle>
            <a:lvl1pPr>
              <a:defRPr sz="2400" cap="all" baseline="0">
                <a:latin typeface="Josefin Sans" pitchFamily="2" charset="77"/>
              </a:defRPr>
            </a:lvl1pPr>
          </a:lstStyle>
          <a:p>
            <a:r>
              <a:rPr lang="it-IT" dirty="0"/>
              <a:t>TITLE</a:t>
            </a:r>
          </a:p>
        </p:txBody>
      </p:sp>
      <p:pic>
        <p:nvPicPr>
          <p:cNvPr id="5" name="Immagine 4">
            <a:extLst>
              <a:ext uri="{FF2B5EF4-FFF2-40B4-BE49-F238E27FC236}">
                <a16:creationId xmlns:a16="http://schemas.microsoft.com/office/drawing/2014/main" id="{49789FAE-C820-1542-B713-0C5F911D9A42}"/>
              </a:ext>
            </a:extLst>
          </p:cNvPr>
          <p:cNvPicPr>
            <a:picLocks noChangeAspect="1"/>
          </p:cNvPicPr>
          <p:nvPr userDrawn="1"/>
        </p:nvPicPr>
        <p:blipFill>
          <a:blip r:embed="rId2"/>
          <a:stretch>
            <a:fillRect/>
          </a:stretch>
        </p:blipFill>
        <p:spPr>
          <a:xfrm>
            <a:off x="426720" y="6244365"/>
            <a:ext cx="1673616" cy="472289"/>
          </a:xfrm>
          <a:prstGeom prst="rect">
            <a:avLst/>
          </a:prstGeom>
        </p:spPr>
      </p:pic>
      <p:pic>
        <p:nvPicPr>
          <p:cNvPr id="6" name="Immagine 5">
            <a:extLst>
              <a:ext uri="{FF2B5EF4-FFF2-40B4-BE49-F238E27FC236}">
                <a16:creationId xmlns:a16="http://schemas.microsoft.com/office/drawing/2014/main" id="{8A93C3E6-4BEF-3F4E-81A9-8980F2F4CB49}"/>
              </a:ext>
            </a:extLst>
          </p:cNvPr>
          <p:cNvPicPr>
            <a:picLocks noChangeAspect="1"/>
          </p:cNvPicPr>
          <p:nvPr userDrawn="1"/>
        </p:nvPicPr>
        <p:blipFill>
          <a:blip r:embed="rId3"/>
          <a:stretch>
            <a:fillRect/>
          </a:stretch>
        </p:blipFill>
        <p:spPr>
          <a:xfrm>
            <a:off x="11086347" y="6207789"/>
            <a:ext cx="762403" cy="508070"/>
          </a:xfrm>
          <a:prstGeom prst="rect">
            <a:avLst/>
          </a:prstGeom>
        </p:spPr>
      </p:pic>
      <p:sp>
        <p:nvSpPr>
          <p:cNvPr id="3" name="Footer Placeholder 4">
            <a:extLst>
              <a:ext uri="{FF2B5EF4-FFF2-40B4-BE49-F238E27FC236}">
                <a16:creationId xmlns:a16="http://schemas.microsoft.com/office/drawing/2014/main" id="{29F311AD-3580-0AF4-7543-FFA282796A7A}"/>
              </a:ext>
            </a:extLst>
          </p:cNvPr>
          <p:cNvSpPr>
            <a:spLocks noGrp="1"/>
          </p:cNvSpPr>
          <p:nvPr>
            <p:ph type="ftr" sz="quarter" idx="3"/>
          </p:nvPr>
        </p:nvSpPr>
        <p:spPr>
          <a:xfrm>
            <a:off x="3953931" y="6297946"/>
            <a:ext cx="5029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Andrea </a:t>
            </a:r>
            <a:r>
              <a:rPr lang="en-US" dirty="0" err="1"/>
              <a:t>Ficchì</a:t>
            </a:r>
            <a:r>
              <a:rPr lang="en-US" dirty="0"/>
              <a:t> &amp; Guido </a:t>
            </a:r>
            <a:r>
              <a:rPr lang="en-US" dirty="0" err="1"/>
              <a:t>Ascenso</a:t>
            </a:r>
            <a:r>
              <a:rPr lang="en-US" dirty="0"/>
              <a:t>, </a:t>
            </a:r>
            <a:r>
              <a:rPr lang="en-US" dirty="0" err="1"/>
              <a:t>Politecnico</a:t>
            </a:r>
            <a:r>
              <a:rPr lang="en-US" dirty="0"/>
              <a:t> di Milano, 7 October 2022</a:t>
            </a:r>
          </a:p>
        </p:txBody>
      </p:sp>
    </p:spTree>
    <p:extLst>
      <p:ext uri="{BB962C8B-B14F-4D97-AF65-F5344CB8AC3E}">
        <p14:creationId xmlns:p14="http://schemas.microsoft.com/office/powerpoint/2010/main" val="368644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11/1/2022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65" r:id="rId8"/>
    <p:sldLayoutId id="214748366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climateintelligence.eu/" TargetMode="Externa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hyperlink" Target="https://clint.dkrz.de/" TargetMode="Externa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3.jp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1073890" y="1391195"/>
            <a:ext cx="10196623" cy="2800978"/>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GB" sz="4400" dirty="0">
                <a:latin typeface="Aharoni" panose="02010803020104030203" pitchFamily="2" charset="-79"/>
                <a:cs typeface="Aharoni" panose="02010803020104030203" pitchFamily="2" charset="-79"/>
              </a:rPr>
              <a:t>Climate Intelligence</a:t>
            </a:r>
            <a:br>
              <a:rPr lang="en-GB" sz="4400" dirty="0">
                <a:latin typeface="Aharoni" panose="02010803020104030203" pitchFamily="2" charset="-79"/>
                <a:cs typeface="Aharoni" panose="02010803020104030203" pitchFamily="2" charset="-79"/>
              </a:rPr>
            </a:br>
            <a:endParaRPr lang="en-GB" sz="4400" dirty="0">
              <a:latin typeface="Aharoni" panose="02010803020104030203" pitchFamily="2" charset="-79"/>
              <a:cs typeface="Aharoni" panose="02010803020104030203" pitchFamily="2" charset="-79"/>
            </a:endParaRPr>
          </a:p>
          <a:p>
            <a:pPr algn="ctr"/>
            <a:r>
              <a:rPr lang="en-GB" sz="4400" dirty="0">
                <a:latin typeface="Aharoni" panose="02010803020104030203" pitchFamily="2" charset="-79"/>
                <a:cs typeface="Aharoni" panose="02010803020104030203" pitchFamily="2" charset="-79"/>
              </a:rPr>
              <a:t>Harnessing OGC building blocks towards climate change resilience</a:t>
            </a:r>
            <a:r>
              <a:rPr lang="en-US" sz="4400" dirty="0">
                <a:latin typeface="Aharoni" panose="02010803020104030203" pitchFamily="2" charset="-79"/>
                <a:cs typeface="Aharoni" panose="02010803020104030203" pitchFamily="2" charset="-79"/>
              </a:rPr>
              <a:t> </a:t>
            </a:r>
          </a:p>
          <a:p>
            <a:pPr algn="ctr"/>
            <a:endParaRPr lang="en-US" sz="44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3863810" y="4489837"/>
            <a:ext cx="4616782" cy="1143360"/>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Nils </a:t>
            </a:r>
            <a:r>
              <a:rPr lang="en-US" sz="2400" dirty="0" err="1">
                <a:latin typeface="Aharoni" panose="02010803020104030203" pitchFamily="2" charset="-79"/>
                <a:cs typeface="Aharoni" panose="02010803020104030203" pitchFamily="2" charset="-79"/>
              </a:rPr>
              <a:t>Hempelmann</a:t>
            </a:r>
            <a:endParaRPr lang="en-US" sz="24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Open Geospatial Consortium</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p:nvPr/>
        </p:nvSpPr>
        <p:spPr>
          <a:xfrm>
            <a:off x="8406213" y="1613167"/>
            <a:ext cx="3447120" cy="707872"/>
          </a:xfrm>
          <a:prstGeom prst="rect">
            <a:avLst/>
          </a:prstGeom>
          <a:noFill/>
          <a:ln>
            <a:noFill/>
          </a:ln>
        </p:spPr>
        <p:txBody>
          <a:bodyPr spcFirstLastPara="1" wrap="square" lIns="45713" tIns="45713" rIns="45713" bIns="45713" anchor="t" anchorCtr="0">
            <a:spAutoFit/>
          </a:bodyPr>
          <a:lstStyle/>
          <a:p>
            <a:pPr>
              <a:spcBef>
                <a:spcPts val="0"/>
              </a:spcBef>
              <a:spcAft>
                <a:spcPts val="0"/>
              </a:spcAft>
            </a:pPr>
            <a:r>
              <a:rPr lang="en-US" sz="2000" dirty="0"/>
              <a:t>Climate Building block </a:t>
            </a:r>
            <a:endParaRPr sz="2000" dirty="0"/>
          </a:p>
          <a:p>
            <a:pPr>
              <a:spcBef>
                <a:spcPts val="0"/>
              </a:spcBef>
              <a:spcAft>
                <a:spcPts val="0"/>
              </a:spcAft>
            </a:pPr>
            <a:r>
              <a:rPr lang="en-US" sz="2000" dirty="0"/>
              <a:t>OGC API Processes based </a:t>
            </a:r>
            <a:endParaRPr sz="2000" dirty="0"/>
          </a:p>
        </p:txBody>
      </p:sp>
      <p:pic>
        <p:nvPicPr>
          <p:cNvPr id="319" name="Google Shape;319;p40"/>
          <p:cNvPicPr preferRelativeResize="0"/>
          <p:nvPr/>
        </p:nvPicPr>
        <p:blipFill>
          <a:blip r:embed="rId3">
            <a:alphaModFix/>
          </a:blip>
          <a:stretch>
            <a:fillRect/>
          </a:stretch>
        </p:blipFill>
        <p:spPr>
          <a:xfrm>
            <a:off x="8185325" y="3117188"/>
            <a:ext cx="3946813" cy="2348092"/>
          </a:xfrm>
          <a:prstGeom prst="rect">
            <a:avLst/>
          </a:prstGeom>
          <a:noFill/>
          <a:ln>
            <a:noFill/>
          </a:ln>
        </p:spPr>
      </p:pic>
      <p:pic>
        <p:nvPicPr>
          <p:cNvPr id="320" name="Google Shape;320;p40"/>
          <p:cNvPicPr preferRelativeResize="0"/>
          <p:nvPr/>
        </p:nvPicPr>
        <p:blipFill>
          <a:blip r:embed="rId4">
            <a:alphaModFix/>
          </a:blip>
          <a:stretch>
            <a:fillRect/>
          </a:stretch>
        </p:blipFill>
        <p:spPr>
          <a:xfrm>
            <a:off x="131388" y="1510407"/>
            <a:ext cx="8053937" cy="4294387"/>
          </a:xfrm>
          <a:prstGeom prst="rect">
            <a:avLst/>
          </a:prstGeom>
          <a:noFill/>
          <a:ln>
            <a:noFill/>
          </a:ln>
        </p:spPr>
      </p:pic>
      <p:sp>
        <p:nvSpPr>
          <p:cNvPr id="321" name="Google Shape;321;p40"/>
          <p:cNvSpPr txBox="1">
            <a:spLocks noGrp="1"/>
          </p:cNvSpPr>
          <p:nvPr>
            <p:ph type="title" idx="4294967295"/>
          </p:nvPr>
        </p:nvSpPr>
        <p:spPr>
          <a:xfrm>
            <a:off x="3559127" y="0"/>
            <a:ext cx="5641144" cy="1115255"/>
          </a:xfrm>
          <a:prstGeom prst="rect">
            <a:avLst/>
          </a:prstGeom>
        </p:spPr>
        <p:txBody>
          <a:bodyPr spcFirstLastPara="1" vert="horz" wrap="square" lIns="25400" tIns="25400" rIns="25400" bIns="25400" numCol="1" anchor="t" anchorCtr="0" compatLnSpc="1">
            <a:prstTxWarp prst="textNoShape">
              <a:avLst/>
            </a:prstTxWarp>
            <a:noAutofit/>
          </a:bodyPr>
          <a:lstStyle/>
          <a:p>
            <a:pPr marL="0" algn="ctr">
              <a:buSzPts val="990"/>
            </a:pPr>
            <a:r>
              <a:rPr lang="en-US" sz="3350" dirty="0"/>
              <a:t>AI-Enhanced Climate Resilience </a:t>
            </a:r>
            <a:br>
              <a:rPr lang="en-US" sz="3350" dirty="0"/>
            </a:br>
            <a:r>
              <a:rPr lang="en-US" sz="3350" dirty="0"/>
              <a:t>Information Systems</a:t>
            </a:r>
            <a:endParaRPr sz="3350" dirty="0"/>
          </a:p>
        </p:txBody>
      </p:sp>
      <p:cxnSp>
        <p:nvCxnSpPr>
          <p:cNvPr id="323" name="Google Shape;323;p40"/>
          <p:cNvCxnSpPr/>
          <p:nvPr/>
        </p:nvCxnSpPr>
        <p:spPr>
          <a:xfrm flipH="1">
            <a:off x="7814075" y="2228788"/>
            <a:ext cx="615900" cy="769500"/>
          </a:xfrm>
          <a:prstGeom prst="straightConnector1">
            <a:avLst/>
          </a:prstGeom>
          <a:noFill/>
          <a:ln w="38100" cap="flat" cmpd="sng">
            <a:solidFill>
              <a:srgbClr val="980000"/>
            </a:solidFill>
            <a:prstDash val="solid"/>
            <a:round/>
            <a:headEnd type="none" w="med" len="med"/>
            <a:tailEnd type="triangle" w="med" len="med"/>
          </a:ln>
        </p:spPr>
      </p:cxnSp>
      <p:cxnSp>
        <p:nvCxnSpPr>
          <p:cNvPr id="324" name="Google Shape;324;p40"/>
          <p:cNvCxnSpPr/>
          <p:nvPr/>
        </p:nvCxnSpPr>
        <p:spPr>
          <a:xfrm>
            <a:off x="7841825" y="3496200"/>
            <a:ext cx="688650" cy="258300"/>
          </a:xfrm>
          <a:prstGeom prst="straightConnector1">
            <a:avLst/>
          </a:prstGeom>
          <a:noFill/>
          <a:ln w="38100" cap="flat" cmpd="sng">
            <a:solidFill>
              <a:srgbClr val="980000"/>
            </a:solidFill>
            <a:prstDash val="solid"/>
            <a:round/>
            <a:headEnd type="none" w="med" len="med"/>
            <a:tailEnd type="triangle" w="med" len="med"/>
          </a:ln>
        </p:spPr>
      </p:cxnSp>
      <p:sp>
        <p:nvSpPr>
          <p:cNvPr id="325" name="Google Shape;325;p40"/>
          <p:cNvSpPr txBox="1"/>
          <p:nvPr/>
        </p:nvSpPr>
        <p:spPr>
          <a:xfrm>
            <a:off x="231062" y="5810207"/>
            <a:ext cx="5985350" cy="515512"/>
          </a:xfrm>
          <a:prstGeom prst="rect">
            <a:avLst/>
          </a:prstGeom>
          <a:noFill/>
          <a:ln>
            <a:noFill/>
          </a:ln>
        </p:spPr>
        <p:txBody>
          <a:bodyPr spcFirstLastPara="1" wrap="square" lIns="45713" tIns="45713" rIns="45713" bIns="45713" anchor="t" anchorCtr="0">
            <a:spAutoFit/>
          </a:bodyPr>
          <a:lstStyle/>
          <a:p>
            <a:pPr>
              <a:spcBef>
                <a:spcPts val="0"/>
              </a:spcBef>
              <a:spcAft>
                <a:spcPts val="0"/>
              </a:spcAft>
            </a:pPr>
            <a:r>
              <a:rPr lang="en-US" sz="2750" u="sng" dirty="0">
                <a:solidFill>
                  <a:srgbClr val="002060"/>
                </a:solidFill>
                <a:hlinkClick r:id="rId5">
                  <a:extLst>
                    <a:ext uri="{A12FA001-AC4F-418D-AE19-62706E023703}">
                      <ahyp:hlinkClr xmlns:ahyp="http://schemas.microsoft.com/office/drawing/2018/hyperlinkcolor" val="tx"/>
                    </a:ext>
                  </a:extLst>
                </a:hlinkClick>
              </a:rPr>
              <a:t>https://climateintelligence.eu</a:t>
            </a:r>
            <a:endParaRPr sz="450" dirty="0">
              <a:solidFill>
                <a:srgbClr val="002060"/>
              </a:solidFill>
            </a:endParaRPr>
          </a:p>
        </p:txBody>
      </p:sp>
      <p:pic>
        <p:nvPicPr>
          <p:cNvPr id="2050" name="Picture 2" descr="CLINT – Climate Intelligence">
            <a:extLst>
              <a:ext uri="{FF2B5EF4-FFF2-40B4-BE49-F238E27FC236}">
                <a16:creationId xmlns:a16="http://schemas.microsoft.com/office/drawing/2014/main" id="{EB5F64AE-D5BB-0D68-8554-08C9A0E5F1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3806" y="145782"/>
            <a:ext cx="2692400"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8" name="Google Shape;348;p43"/>
          <p:cNvPicPr preferRelativeResize="0"/>
          <p:nvPr/>
        </p:nvPicPr>
        <p:blipFill rotWithShape="1">
          <a:blip r:embed="rId3">
            <a:alphaModFix/>
          </a:blip>
          <a:srcRect/>
          <a:stretch/>
        </p:blipFill>
        <p:spPr>
          <a:xfrm>
            <a:off x="2739189" y="1469442"/>
            <a:ext cx="6055981" cy="688856"/>
          </a:xfrm>
          <a:prstGeom prst="rect">
            <a:avLst/>
          </a:prstGeom>
          <a:noFill/>
          <a:ln>
            <a:noFill/>
          </a:ln>
        </p:spPr>
      </p:pic>
      <p:sp>
        <p:nvSpPr>
          <p:cNvPr id="349" name="Google Shape;349;p43"/>
          <p:cNvSpPr txBox="1"/>
          <p:nvPr/>
        </p:nvSpPr>
        <p:spPr>
          <a:xfrm>
            <a:off x="125944" y="1331731"/>
            <a:ext cx="2035350" cy="923289"/>
          </a:xfrm>
          <a:prstGeom prst="rect">
            <a:avLst/>
          </a:prstGeom>
          <a:noFill/>
          <a:ln>
            <a:noFill/>
          </a:ln>
        </p:spPr>
        <p:txBody>
          <a:bodyPr spcFirstLastPara="1" wrap="square" lIns="91425" tIns="45700" rIns="91425" bIns="45700" anchor="t" anchorCtr="0">
            <a:spAutoFit/>
          </a:bodyPr>
          <a:lstStyle/>
          <a:p>
            <a:pPr>
              <a:spcBef>
                <a:spcPts val="0"/>
              </a:spcBef>
              <a:spcAft>
                <a:spcPts val="0"/>
              </a:spcAft>
            </a:pPr>
            <a:r>
              <a:rPr lang="en-US" sz="1800" i="1" dirty="0">
                <a:solidFill>
                  <a:srgbClr val="002060"/>
                </a:solidFill>
                <a:latin typeface="Calibri"/>
                <a:ea typeface="Calibri"/>
                <a:cs typeface="Calibri"/>
                <a:sym typeface="Calibri"/>
              </a:rPr>
              <a:t>Copernicus </a:t>
            </a:r>
          </a:p>
          <a:p>
            <a:pPr>
              <a:spcBef>
                <a:spcPts val="0"/>
              </a:spcBef>
              <a:spcAft>
                <a:spcPts val="0"/>
              </a:spcAft>
            </a:pPr>
            <a:r>
              <a:rPr lang="en-US" i="1" dirty="0">
                <a:solidFill>
                  <a:srgbClr val="002060"/>
                </a:solidFill>
                <a:latin typeface="Calibri"/>
                <a:ea typeface="Calibri"/>
                <a:cs typeface="Calibri"/>
                <a:sym typeface="Calibri"/>
              </a:rPr>
              <a:t>R</a:t>
            </a:r>
            <a:r>
              <a:rPr lang="en-US" sz="1800" i="1" dirty="0">
                <a:solidFill>
                  <a:srgbClr val="002060"/>
                </a:solidFill>
                <a:latin typeface="Calibri"/>
                <a:ea typeface="Calibri"/>
                <a:cs typeface="Calibri"/>
                <a:sym typeface="Calibri"/>
              </a:rPr>
              <a:t>eady </a:t>
            </a:r>
            <a:endParaRPr sz="1400" dirty="0">
              <a:solidFill>
                <a:srgbClr val="002060"/>
              </a:solidFill>
            </a:endParaRPr>
          </a:p>
          <a:p>
            <a:pPr>
              <a:spcBef>
                <a:spcPts val="0"/>
              </a:spcBef>
              <a:spcAft>
                <a:spcPts val="0"/>
              </a:spcAft>
            </a:pPr>
            <a:r>
              <a:rPr lang="en-US" i="1" dirty="0">
                <a:solidFill>
                  <a:srgbClr val="002060"/>
                </a:solidFill>
                <a:latin typeface="Calibri"/>
                <a:ea typeface="Calibri"/>
                <a:cs typeface="Calibri"/>
                <a:sym typeface="Calibri"/>
              </a:rPr>
              <a:t>P</a:t>
            </a:r>
            <a:r>
              <a:rPr lang="en-US" sz="1800" i="1" dirty="0">
                <a:solidFill>
                  <a:srgbClr val="002060"/>
                </a:solidFill>
                <a:latin typeface="Calibri"/>
                <a:ea typeface="Calibri"/>
                <a:cs typeface="Calibri"/>
                <a:sym typeface="Calibri"/>
              </a:rPr>
              <a:t>rototypes</a:t>
            </a:r>
            <a:endParaRPr sz="1800" i="1" dirty="0">
              <a:solidFill>
                <a:srgbClr val="002060"/>
              </a:solidFill>
              <a:latin typeface="Calibri"/>
              <a:ea typeface="Calibri"/>
              <a:cs typeface="Calibri"/>
              <a:sym typeface="Calibri"/>
            </a:endParaRPr>
          </a:p>
        </p:txBody>
      </p:sp>
      <p:sp>
        <p:nvSpPr>
          <p:cNvPr id="350" name="Google Shape;350;p43"/>
          <p:cNvSpPr/>
          <p:nvPr/>
        </p:nvSpPr>
        <p:spPr>
          <a:xfrm>
            <a:off x="7399513" y="5826132"/>
            <a:ext cx="2425050" cy="4005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US" sz="1800">
                <a:solidFill>
                  <a:schemeClr val="dk1"/>
                </a:solidFill>
                <a:latin typeface="Calibri"/>
                <a:ea typeface="Calibri"/>
                <a:cs typeface="Calibri"/>
                <a:sym typeface="Calibri"/>
              </a:rPr>
              <a:t>climateintelligence.eu</a:t>
            </a:r>
            <a:endParaRPr sz="1800">
              <a:solidFill>
                <a:schemeClr val="dk1"/>
              </a:solidFill>
              <a:latin typeface="Calibri"/>
              <a:ea typeface="Calibri"/>
              <a:cs typeface="Calibri"/>
              <a:sym typeface="Calibri"/>
            </a:endParaRPr>
          </a:p>
        </p:txBody>
      </p:sp>
      <p:pic>
        <p:nvPicPr>
          <p:cNvPr id="351" name="Google Shape;351;p43"/>
          <p:cNvPicPr preferRelativeResize="0"/>
          <p:nvPr/>
        </p:nvPicPr>
        <p:blipFill rotWithShape="1">
          <a:blip r:embed="rId4">
            <a:alphaModFix/>
          </a:blip>
          <a:srcRect l="3940" t="11000" r="69380" b="29280"/>
          <a:stretch/>
        </p:blipFill>
        <p:spPr>
          <a:xfrm>
            <a:off x="1694392" y="2803908"/>
            <a:ext cx="2741610" cy="2702788"/>
          </a:xfrm>
          <a:prstGeom prst="rect">
            <a:avLst/>
          </a:prstGeom>
          <a:noFill/>
          <a:ln>
            <a:noFill/>
          </a:ln>
        </p:spPr>
      </p:pic>
      <p:pic>
        <p:nvPicPr>
          <p:cNvPr id="353" name="Google Shape;353;p43"/>
          <p:cNvPicPr preferRelativeResize="0"/>
          <p:nvPr/>
        </p:nvPicPr>
        <p:blipFill rotWithShape="1">
          <a:blip r:embed="rId4">
            <a:alphaModFix/>
          </a:blip>
          <a:srcRect l="37986" t="11000" r="35947" b="29280"/>
          <a:stretch/>
        </p:blipFill>
        <p:spPr>
          <a:xfrm>
            <a:off x="7143612" y="2803908"/>
            <a:ext cx="2678585" cy="2702788"/>
          </a:xfrm>
          <a:prstGeom prst="rect">
            <a:avLst/>
          </a:prstGeom>
          <a:noFill/>
          <a:ln>
            <a:noFill/>
          </a:ln>
        </p:spPr>
      </p:pic>
      <p:pic>
        <p:nvPicPr>
          <p:cNvPr id="354" name="Google Shape;354;p43"/>
          <p:cNvPicPr preferRelativeResize="0"/>
          <p:nvPr/>
        </p:nvPicPr>
        <p:blipFill rotWithShape="1">
          <a:blip r:embed="rId4">
            <a:alphaModFix/>
          </a:blip>
          <a:srcRect l="71590" t="11000" r="1029" b="29280"/>
          <a:stretch/>
        </p:blipFill>
        <p:spPr>
          <a:xfrm>
            <a:off x="4382077" y="2791576"/>
            <a:ext cx="2826479" cy="2715118"/>
          </a:xfrm>
          <a:prstGeom prst="rect">
            <a:avLst/>
          </a:prstGeom>
          <a:noFill/>
          <a:ln>
            <a:noFill/>
          </a:ln>
        </p:spPr>
      </p:pic>
      <p:sp>
        <p:nvSpPr>
          <p:cNvPr id="355" name="Google Shape;355;p43"/>
          <p:cNvSpPr/>
          <p:nvPr/>
        </p:nvSpPr>
        <p:spPr>
          <a:xfrm>
            <a:off x="1893182" y="5812230"/>
            <a:ext cx="2975700" cy="400500"/>
          </a:xfrm>
          <a:prstGeom prst="rect">
            <a:avLst/>
          </a:prstGeom>
          <a:noFill/>
          <a:ln>
            <a:noFill/>
          </a:ln>
        </p:spPr>
        <p:txBody>
          <a:bodyPr spcFirstLastPara="1" wrap="square" lIns="91425" tIns="45700" rIns="91425" bIns="45700" anchor="t" anchorCtr="0">
            <a:noAutofit/>
          </a:bodyPr>
          <a:lstStyle/>
          <a:p>
            <a:pPr>
              <a:spcBef>
                <a:spcPts val="0"/>
              </a:spcBef>
              <a:spcAft>
                <a:spcPts val="0"/>
              </a:spcAft>
            </a:pPr>
            <a:r>
              <a:rPr lang="en-US" sz="1800">
                <a:solidFill>
                  <a:schemeClr val="dk1"/>
                </a:solidFill>
                <a:latin typeface="Calibri"/>
                <a:ea typeface="Calibri"/>
                <a:cs typeface="Calibri"/>
                <a:sym typeface="Calibri"/>
              </a:rPr>
              <a:t>Plesiat et al. 2022 (in prep.)</a:t>
            </a:r>
            <a:endParaRPr sz="1800">
              <a:solidFill>
                <a:schemeClr val="dk1"/>
              </a:solidFill>
              <a:latin typeface="Calibri"/>
              <a:ea typeface="Calibri"/>
              <a:cs typeface="Calibri"/>
              <a:sym typeface="Calibri"/>
            </a:endParaRPr>
          </a:p>
        </p:txBody>
      </p:sp>
      <p:sp>
        <p:nvSpPr>
          <p:cNvPr id="366" name="Google Shape;366;p43"/>
          <p:cNvSpPr txBox="1"/>
          <p:nvPr/>
        </p:nvSpPr>
        <p:spPr>
          <a:xfrm>
            <a:off x="9878727" y="1091476"/>
            <a:ext cx="2169178" cy="453956"/>
          </a:xfrm>
          <a:prstGeom prst="rect">
            <a:avLst/>
          </a:prstGeom>
          <a:noFill/>
          <a:ln>
            <a:noFill/>
          </a:ln>
        </p:spPr>
        <p:txBody>
          <a:bodyPr spcFirstLastPara="1" wrap="square" lIns="45713" tIns="45713" rIns="45713" bIns="45713" anchor="t" anchorCtr="0">
            <a:spAutoFit/>
          </a:bodyPr>
          <a:lstStyle/>
          <a:p>
            <a:pPr>
              <a:spcBef>
                <a:spcPts val="0"/>
              </a:spcBef>
              <a:spcAft>
                <a:spcPts val="0"/>
              </a:spcAft>
            </a:pPr>
            <a:r>
              <a:rPr lang="en-US" sz="850" dirty="0"/>
              <a:t>Prototype:</a:t>
            </a:r>
            <a:endParaRPr sz="850" dirty="0"/>
          </a:p>
          <a:p>
            <a:pPr>
              <a:spcBef>
                <a:spcPts val="0"/>
              </a:spcBef>
              <a:spcAft>
                <a:spcPts val="0"/>
              </a:spcAft>
            </a:pPr>
            <a:r>
              <a:rPr lang="en-US" sz="1500" u="sng" dirty="0">
                <a:solidFill>
                  <a:schemeClr val="hlink"/>
                </a:solidFill>
                <a:hlinkClick r:id="rId5"/>
              </a:rPr>
              <a:t>https://clint.dkrz.de</a:t>
            </a:r>
            <a:r>
              <a:rPr lang="en-US" sz="1500" u="sng" dirty="0">
                <a:solidFill>
                  <a:schemeClr val="hlink"/>
                </a:solidFill>
              </a:rPr>
              <a:t> </a:t>
            </a:r>
            <a:r>
              <a:rPr lang="en-US" sz="1500" dirty="0"/>
              <a:t> </a:t>
            </a:r>
            <a:endParaRPr sz="1500" dirty="0"/>
          </a:p>
        </p:txBody>
      </p:sp>
      <p:sp>
        <p:nvSpPr>
          <p:cNvPr id="2" name="Title 1">
            <a:extLst>
              <a:ext uri="{FF2B5EF4-FFF2-40B4-BE49-F238E27FC236}">
                <a16:creationId xmlns:a16="http://schemas.microsoft.com/office/drawing/2014/main" id="{5B04B107-B9FB-52E6-ABB8-22D2DF303F25}"/>
              </a:ext>
            </a:extLst>
          </p:cNvPr>
          <p:cNvSpPr>
            <a:spLocks noGrp="1"/>
          </p:cNvSpPr>
          <p:nvPr>
            <p:ph type="title" idx="4294967295"/>
          </p:nvPr>
        </p:nvSpPr>
        <p:spPr>
          <a:xfrm>
            <a:off x="3352896" y="-71406"/>
            <a:ext cx="5180921" cy="1162882"/>
          </a:xfrm>
        </p:spPr>
        <p:txBody>
          <a:bodyPr/>
          <a:lstStyle/>
          <a:p>
            <a:pPr algn="ctr"/>
            <a:r>
              <a:rPr lang="en-DE" dirty="0"/>
              <a:t>Inpainting of </a:t>
            </a:r>
            <a:br>
              <a:rPr lang="en-DE" dirty="0"/>
            </a:br>
            <a:r>
              <a:rPr lang="en-DE" dirty="0"/>
              <a:t>missing values</a:t>
            </a:r>
          </a:p>
        </p:txBody>
      </p:sp>
      <p:sp>
        <p:nvSpPr>
          <p:cNvPr id="6" name="Google Shape;356;p43">
            <a:extLst>
              <a:ext uri="{FF2B5EF4-FFF2-40B4-BE49-F238E27FC236}">
                <a16:creationId xmlns:a16="http://schemas.microsoft.com/office/drawing/2014/main" id="{53094445-AD06-C0E4-7487-18E3DC528AB7}"/>
              </a:ext>
            </a:extLst>
          </p:cNvPr>
          <p:cNvSpPr txBox="1"/>
          <p:nvPr/>
        </p:nvSpPr>
        <p:spPr>
          <a:xfrm>
            <a:off x="1785308" y="2061782"/>
            <a:ext cx="3363900" cy="842100"/>
          </a:xfrm>
          <a:prstGeom prst="rect">
            <a:avLst/>
          </a:prstGeom>
          <a:noFill/>
          <a:ln>
            <a:noFill/>
          </a:ln>
        </p:spPr>
        <p:txBody>
          <a:bodyPr spcFirstLastPara="1" wrap="square" lIns="137150" tIns="68550" rIns="137150" bIns="6855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en-US" sz="2000" b="1" dirty="0">
                <a:solidFill>
                  <a:srgbClr val="002060"/>
                </a:solidFill>
                <a:latin typeface="Calibri"/>
                <a:ea typeface="Calibri"/>
                <a:cs typeface="Calibri"/>
                <a:sym typeface="Calibri"/>
              </a:rPr>
              <a:t>Ground Truth</a:t>
            </a:r>
            <a:endParaRPr sz="2000" b="1" dirty="0">
              <a:solidFill>
                <a:srgbClr val="002060"/>
              </a:solidFill>
              <a:latin typeface="Calibri"/>
              <a:ea typeface="Calibri"/>
              <a:cs typeface="Calibri"/>
              <a:sym typeface="Calibri"/>
            </a:endParaRPr>
          </a:p>
        </p:txBody>
      </p:sp>
      <p:sp>
        <p:nvSpPr>
          <p:cNvPr id="7" name="Google Shape;357;p43">
            <a:extLst>
              <a:ext uri="{FF2B5EF4-FFF2-40B4-BE49-F238E27FC236}">
                <a16:creationId xmlns:a16="http://schemas.microsoft.com/office/drawing/2014/main" id="{3206F909-785C-2C2B-4750-C0D35524C02E}"/>
              </a:ext>
            </a:extLst>
          </p:cNvPr>
          <p:cNvSpPr txBox="1"/>
          <p:nvPr/>
        </p:nvSpPr>
        <p:spPr>
          <a:xfrm>
            <a:off x="4390126" y="2142986"/>
            <a:ext cx="2539864" cy="842100"/>
          </a:xfrm>
          <a:prstGeom prst="rect">
            <a:avLst/>
          </a:prstGeom>
          <a:noFill/>
          <a:ln>
            <a:noFill/>
          </a:ln>
        </p:spPr>
        <p:txBody>
          <a:bodyPr spcFirstLastPara="1" wrap="square" lIns="137150" tIns="68550" rIns="137150" bIns="6855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en-US" sz="2000" b="1">
                <a:solidFill>
                  <a:srgbClr val="002060"/>
                </a:solidFill>
                <a:latin typeface="Calibri"/>
                <a:ea typeface="Calibri"/>
                <a:cs typeface="Calibri"/>
                <a:sym typeface="Calibri"/>
              </a:rPr>
              <a:t>GT with HadEX mask</a:t>
            </a:r>
            <a:endParaRPr sz="2000" b="1">
              <a:solidFill>
                <a:srgbClr val="002060"/>
              </a:solidFill>
              <a:latin typeface="Calibri"/>
              <a:ea typeface="Calibri"/>
              <a:cs typeface="Calibri"/>
              <a:sym typeface="Calibri"/>
            </a:endParaRPr>
          </a:p>
        </p:txBody>
      </p:sp>
      <p:sp>
        <p:nvSpPr>
          <p:cNvPr id="8" name="Google Shape;358;p43">
            <a:extLst>
              <a:ext uri="{FF2B5EF4-FFF2-40B4-BE49-F238E27FC236}">
                <a16:creationId xmlns:a16="http://schemas.microsoft.com/office/drawing/2014/main" id="{C2FF3C7B-73E4-6628-46AF-F6D6A471985A}"/>
              </a:ext>
            </a:extLst>
          </p:cNvPr>
          <p:cNvSpPr txBox="1"/>
          <p:nvPr/>
        </p:nvSpPr>
        <p:spPr>
          <a:xfrm>
            <a:off x="7321357" y="2139298"/>
            <a:ext cx="3363900" cy="842100"/>
          </a:xfrm>
          <a:prstGeom prst="rect">
            <a:avLst/>
          </a:prstGeom>
          <a:noFill/>
          <a:ln>
            <a:noFill/>
          </a:ln>
        </p:spPr>
        <p:txBody>
          <a:bodyPr spcFirstLastPara="1" wrap="square" lIns="137150" tIns="68550" rIns="137150" bIns="6855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en-US" sz="2000" b="1">
                <a:solidFill>
                  <a:srgbClr val="002060"/>
                </a:solidFill>
                <a:latin typeface="Calibri"/>
                <a:ea typeface="Calibri"/>
                <a:cs typeface="Calibri"/>
                <a:sym typeface="Calibri"/>
              </a:rPr>
              <a:t>AI infilled</a:t>
            </a:r>
            <a:endParaRPr sz="2000" b="1">
              <a:solidFill>
                <a:srgbClr val="002060"/>
              </a:solidFill>
              <a:latin typeface="Calibri"/>
              <a:ea typeface="Calibri"/>
              <a:cs typeface="Calibri"/>
              <a:sym typeface="Calibri"/>
            </a:endParaRPr>
          </a:p>
        </p:txBody>
      </p:sp>
      <p:pic>
        <p:nvPicPr>
          <p:cNvPr id="9" name="Picture 2" descr="CLINT – Climate Intelligence">
            <a:extLst>
              <a:ext uri="{FF2B5EF4-FFF2-40B4-BE49-F238E27FC236}">
                <a16:creationId xmlns:a16="http://schemas.microsoft.com/office/drawing/2014/main" id="{6A1BABCE-4B78-696F-2D69-4F1DA77CD1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3806" y="145782"/>
            <a:ext cx="2692400"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he italian lake district"/>
          <p:cNvSpPr txBox="1">
            <a:spLocks noGrp="1"/>
          </p:cNvSpPr>
          <p:nvPr>
            <p:ph type="title" idx="4294967295"/>
          </p:nvPr>
        </p:nvSpPr>
        <p:spPr>
          <a:xfrm>
            <a:off x="2757268" y="27279"/>
            <a:ext cx="6386731" cy="761999"/>
          </a:xfrm>
          <a:prstGeom prst="rect">
            <a:avLst/>
          </a:prstGeom>
        </p:spPr>
        <p:txBody>
          <a:bodyPr/>
          <a:lstStyle/>
          <a:p>
            <a:r>
              <a:rPr lang="de-DE" dirty="0"/>
              <a:t>T</a:t>
            </a:r>
            <a:r>
              <a:rPr dirty="0"/>
              <a:t>he </a:t>
            </a:r>
            <a:r>
              <a:rPr lang="it-IT" dirty="0"/>
              <a:t>ZAMBEZI RIVER BASIN</a:t>
            </a:r>
            <a:endParaRPr dirty="0"/>
          </a:p>
        </p:txBody>
      </p:sp>
      <p:sp>
        <p:nvSpPr>
          <p:cNvPr id="2" name="Footer Placeholder 1">
            <a:extLst>
              <a:ext uri="{FF2B5EF4-FFF2-40B4-BE49-F238E27FC236}">
                <a16:creationId xmlns:a16="http://schemas.microsoft.com/office/drawing/2014/main" id="{75844275-D43E-537B-02ED-8650DEDCDAED}"/>
              </a:ext>
            </a:extLst>
          </p:cNvPr>
          <p:cNvSpPr>
            <a:spLocks noGrp="1"/>
          </p:cNvSpPr>
          <p:nvPr>
            <p:ph type="ftr" sz="quarter" idx="4294967295"/>
          </p:nvPr>
        </p:nvSpPr>
        <p:spPr>
          <a:xfrm>
            <a:off x="757767" y="6058332"/>
            <a:ext cx="4740989" cy="343215"/>
          </a:xfrm>
        </p:spPr>
        <p:txBody>
          <a:bodyPr/>
          <a:lstStyle/>
          <a:p>
            <a:r>
              <a:rPr lang="en-US" dirty="0"/>
              <a:t>Andrea </a:t>
            </a:r>
            <a:r>
              <a:rPr lang="en-US" dirty="0" err="1"/>
              <a:t>Ficchì</a:t>
            </a:r>
            <a:r>
              <a:rPr lang="en-US" dirty="0"/>
              <a:t> &amp; Guido </a:t>
            </a:r>
            <a:r>
              <a:rPr lang="en-US" dirty="0" err="1"/>
              <a:t>Ascenso</a:t>
            </a:r>
            <a:r>
              <a:rPr lang="en-US" dirty="0"/>
              <a:t>, </a:t>
            </a:r>
            <a:r>
              <a:rPr lang="en-US" dirty="0" err="1"/>
              <a:t>Politecnico</a:t>
            </a:r>
            <a:r>
              <a:rPr lang="en-US" dirty="0"/>
              <a:t> di Milano, 7 October 2022</a:t>
            </a:r>
          </a:p>
        </p:txBody>
      </p:sp>
      <p:pic>
        <p:nvPicPr>
          <p:cNvPr id="5" name="Google Shape;131;p5">
            <a:extLst>
              <a:ext uri="{FF2B5EF4-FFF2-40B4-BE49-F238E27FC236}">
                <a16:creationId xmlns:a16="http://schemas.microsoft.com/office/drawing/2014/main" id="{D91298E5-B7F9-FA5D-16FE-5444D441FB72}"/>
              </a:ext>
            </a:extLst>
          </p:cNvPr>
          <p:cNvPicPr preferRelativeResize="0"/>
          <p:nvPr/>
        </p:nvPicPr>
        <p:blipFill rotWithShape="1">
          <a:blip r:embed="rId3">
            <a:alphaModFix/>
          </a:blip>
          <a:srcRect/>
          <a:stretch/>
        </p:blipFill>
        <p:spPr>
          <a:xfrm>
            <a:off x="9618684" y="1209822"/>
            <a:ext cx="2043434" cy="4787929"/>
          </a:xfrm>
          <a:prstGeom prst="rect">
            <a:avLst/>
          </a:prstGeom>
          <a:noFill/>
          <a:ln>
            <a:noFill/>
          </a:ln>
        </p:spPr>
      </p:pic>
      <p:grpSp>
        <p:nvGrpSpPr>
          <p:cNvPr id="7" name="Group 6">
            <a:extLst>
              <a:ext uri="{FF2B5EF4-FFF2-40B4-BE49-F238E27FC236}">
                <a16:creationId xmlns:a16="http://schemas.microsoft.com/office/drawing/2014/main" id="{6C093BA7-EEB2-1EAC-B512-CA144E6407C8}"/>
              </a:ext>
            </a:extLst>
          </p:cNvPr>
          <p:cNvGrpSpPr/>
          <p:nvPr/>
        </p:nvGrpSpPr>
        <p:grpSpPr>
          <a:xfrm>
            <a:off x="757767" y="1215207"/>
            <a:ext cx="7781722" cy="4697591"/>
            <a:chOff x="377938" y="915321"/>
            <a:chExt cx="9058609" cy="4997478"/>
          </a:xfrm>
        </p:grpSpPr>
        <p:pic>
          <p:nvPicPr>
            <p:cNvPr id="4" name="Google Shape;130;p5">
              <a:extLst>
                <a:ext uri="{FF2B5EF4-FFF2-40B4-BE49-F238E27FC236}">
                  <a16:creationId xmlns:a16="http://schemas.microsoft.com/office/drawing/2014/main" id="{C90AD633-ED35-9BB9-9BEE-4A2D7342E7D3}"/>
                </a:ext>
              </a:extLst>
            </p:cNvPr>
            <p:cNvPicPr preferRelativeResize="0">
              <a:picLocks noChangeAspect="1"/>
            </p:cNvPicPr>
            <p:nvPr/>
          </p:nvPicPr>
          <p:blipFill rotWithShape="1">
            <a:blip r:embed="rId4">
              <a:alphaModFix/>
            </a:blip>
            <a:srcRect/>
            <a:stretch/>
          </p:blipFill>
          <p:spPr>
            <a:xfrm>
              <a:off x="377938" y="915321"/>
              <a:ext cx="9058609" cy="4997478"/>
            </a:xfrm>
            <a:prstGeom prst="rect">
              <a:avLst/>
            </a:prstGeom>
            <a:noFill/>
            <a:ln>
              <a:noFill/>
            </a:ln>
          </p:spPr>
        </p:pic>
        <p:pic>
          <p:nvPicPr>
            <p:cNvPr id="6" name="Picture 5">
              <a:extLst>
                <a:ext uri="{FF2B5EF4-FFF2-40B4-BE49-F238E27FC236}">
                  <a16:creationId xmlns:a16="http://schemas.microsoft.com/office/drawing/2014/main" id="{CC1803B5-2C23-0836-A2FC-4B7D54C737D2}"/>
                </a:ext>
              </a:extLst>
            </p:cNvPr>
            <p:cNvPicPr>
              <a:picLocks noChangeAspect="1"/>
            </p:cNvPicPr>
            <p:nvPr/>
          </p:nvPicPr>
          <p:blipFill>
            <a:blip r:embed="rId5"/>
            <a:stretch>
              <a:fillRect/>
            </a:stretch>
          </p:blipFill>
          <p:spPr>
            <a:xfrm>
              <a:off x="377938" y="922899"/>
              <a:ext cx="1828800" cy="1001268"/>
            </a:xfrm>
            <a:prstGeom prst="rect">
              <a:avLst/>
            </a:prstGeom>
          </p:spPr>
        </p:pic>
      </p:grpSp>
      <p:sp>
        <p:nvSpPr>
          <p:cNvPr id="8" name="Rectangle 7">
            <a:extLst>
              <a:ext uri="{FF2B5EF4-FFF2-40B4-BE49-F238E27FC236}">
                <a16:creationId xmlns:a16="http://schemas.microsoft.com/office/drawing/2014/main" id="{99570BF9-3A66-8453-46B1-C1A1F916365D}"/>
              </a:ext>
            </a:extLst>
          </p:cNvPr>
          <p:cNvSpPr/>
          <p:nvPr/>
        </p:nvSpPr>
        <p:spPr>
          <a:xfrm>
            <a:off x="2287277" y="1046452"/>
            <a:ext cx="2805658" cy="1077218"/>
          </a:xfrm>
          <a:prstGeom prst="rect">
            <a:avLst/>
          </a:prstGeom>
        </p:spPr>
        <p:txBody>
          <a:bodyPr wrap="square">
            <a:spAutoFit/>
          </a:bodyPr>
          <a:lstStyle/>
          <a:p>
            <a:r>
              <a:rPr lang="en-US" sz="1600" dirty="0">
                <a:solidFill>
                  <a:schemeClr val="bg1"/>
                </a:solidFill>
                <a:latin typeface="Stellar" panose="02000506040000020004" pitchFamily="2" charset="0"/>
              </a:rPr>
              <a:t>Watercourse Length: 2750 km</a:t>
            </a:r>
          </a:p>
          <a:p>
            <a:r>
              <a:rPr lang="en-US" sz="1600" dirty="0">
                <a:solidFill>
                  <a:schemeClr val="bg1"/>
                </a:solidFill>
                <a:latin typeface="Stellar" panose="02000506040000020004" pitchFamily="2" charset="0"/>
              </a:rPr>
              <a:t>Catchment Area: 1.39 M km</a:t>
            </a:r>
            <a:r>
              <a:rPr lang="en-US" sz="1600" baseline="30000" dirty="0">
                <a:solidFill>
                  <a:schemeClr val="bg1"/>
                </a:solidFill>
                <a:latin typeface="Stellar" panose="02000506040000020004" pitchFamily="2" charset="0"/>
              </a:rPr>
              <a:t>2</a:t>
            </a:r>
            <a:endParaRPr lang="en-US" sz="1600" dirty="0">
              <a:solidFill>
                <a:schemeClr val="bg1"/>
              </a:solidFill>
              <a:latin typeface="Stellar" panose="02000506040000020004" pitchFamily="2" charset="0"/>
            </a:endParaRPr>
          </a:p>
          <a:p>
            <a:r>
              <a:rPr lang="en-US" sz="1600" dirty="0">
                <a:solidFill>
                  <a:schemeClr val="bg1"/>
                </a:solidFill>
                <a:latin typeface="Stellar" panose="02000506040000020004" pitchFamily="2" charset="0"/>
              </a:rPr>
              <a:t>Population: ~40 million inhabitants</a:t>
            </a:r>
          </a:p>
        </p:txBody>
      </p:sp>
      <p:pic>
        <p:nvPicPr>
          <p:cNvPr id="3" name="Picture 2" descr="CLINT – Climate Intelligence">
            <a:extLst>
              <a:ext uri="{FF2B5EF4-FFF2-40B4-BE49-F238E27FC236}">
                <a16:creationId xmlns:a16="http://schemas.microsoft.com/office/drawing/2014/main" id="{76BA405B-A7DC-103D-27E5-E40F919670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3806" y="145782"/>
            <a:ext cx="26924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594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51BD52-15C6-2CAB-ECED-A01D3C4A6C49}"/>
              </a:ext>
            </a:extLst>
          </p:cNvPr>
          <p:cNvSpPr>
            <a:spLocks noGrp="1"/>
          </p:cNvSpPr>
          <p:nvPr>
            <p:ph type="title" idx="4294967295"/>
          </p:nvPr>
        </p:nvSpPr>
        <p:spPr>
          <a:xfrm>
            <a:off x="3362327" y="148227"/>
            <a:ext cx="4993882" cy="835844"/>
          </a:xfrm>
          <a:prstGeom prst="rect">
            <a:avLst/>
          </a:prstGeom>
        </p:spPr>
        <p:txBody>
          <a:bodyPr/>
          <a:lstStyle/>
          <a:p>
            <a:r>
              <a:rPr lang="en-IT" dirty="0"/>
              <a:t>EXTREME EVENTS</a:t>
            </a:r>
          </a:p>
        </p:txBody>
      </p:sp>
      <p:pic>
        <p:nvPicPr>
          <p:cNvPr id="4" name="Picture 3">
            <a:extLst>
              <a:ext uri="{FF2B5EF4-FFF2-40B4-BE49-F238E27FC236}">
                <a16:creationId xmlns:a16="http://schemas.microsoft.com/office/drawing/2014/main" id="{31F08488-AE59-FAE4-1FDD-0928220B83A1}"/>
              </a:ext>
            </a:extLst>
          </p:cNvPr>
          <p:cNvPicPr>
            <a:picLocks noChangeAspect="1"/>
          </p:cNvPicPr>
          <p:nvPr/>
        </p:nvPicPr>
        <p:blipFill>
          <a:blip r:embed="rId3"/>
          <a:stretch>
            <a:fillRect/>
          </a:stretch>
        </p:blipFill>
        <p:spPr>
          <a:xfrm>
            <a:off x="6495555" y="1349282"/>
            <a:ext cx="5334000" cy="4000500"/>
          </a:xfrm>
          <a:prstGeom prst="rect">
            <a:avLst/>
          </a:prstGeom>
        </p:spPr>
      </p:pic>
      <p:sp>
        <p:nvSpPr>
          <p:cNvPr id="5" name="TextBox 4">
            <a:extLst>
              <a:ext uri="{FF2B5EF4-FFF2-40B4-BE49-F238E27FC236}">
                <a16:creationId xmlns:a16="http://schemas.microsoft.com/office/drawing/2014/main" id="{8FFE5092-E829-D82D-6D7E-9BEBC085556D}"/>
              </a:ext>
            </a:extLst>
          </p:cNvPr>
          <p:cNvSpPr txBox="1"/>
          <p:nvPr/>
        </p:nvSpPr>
        <p:spPr>
          <a:xfrm>
            <a:off x="6538555" y="5396183"/>
            <a:ext cx="5235622" cy="58477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Flooding in Mozambique from Tropical Cyclone </a:t>
            </a:r>
            <a:r>
              <a:rPr lang="en-US" dirty="0" err="1">
                <a:latin typeface="Calibri" panose="020F0502020204030204" pitchFamily="34" charset="0"/>
                <a:cs typeface="Calibri" panose="020F0502020204030204" pitchFamily="34" charset="0"/>
              </a:rPr>
              <a:t>Idai</a:t>
            </a:r>
            <a:r>
              <a:rPr lang="en-US" dirty="0">
                <a:latin typeface="Calibri" panose="020F0502020204030204" pitchFamily="34" charset="0"/>
                <a:cs typeface="Calibri" panose="020F0502020204030204" pitchFamily="34" charset="0"/>
              </a:rPr>
              <a:t> </a:t>
            </a:r>
          </a:p>
          <a:p>
            <a:pPr algn="ctr"/>
            <a:r>
              <a:rPr lang="en-US" sz="1400" dirty="0">
                <a:latin typeface="Calibri" panose="020F0502020204030204" pitchFamily="34" charset="0"/>
                <a:cs typeface="Calibri" panose="020F0502020204030204" pitchFamily="34" charset="0"/>
              </a:rPr>
              <a:t>Source: The Guardian (2019)</a:t>
            </a:r>
          </a:p>
        </p:txBody>
      </p:sp>
      <p:pic>
        <p:nvPicPr>
          <p:cNvPr id="6" name="Picture 5">
            <a:extLst>
              <a:ext uri="{FF2B5EF4-FFF2-40B4-BE49-F238E27FC236}">
                <a16:creationId xmlns:a16="http://schemas.microsoft.com/office/drawing/2014/main" id="{89EA29C9-4B19-5F9D-7D5F-137D7687058A}"/>
              </a:ext>
            </a:extLst>
          </p:cNvPr>
          <p:cNvPicPr>
            <a:picLocks noChangeAspect="1"/>
          </p:cNvPicPr>
          <p:nvPr/>
        </p:nvPicPr>
        <p:blipFill>
          <a:blip r:embed="rId4"/>
          <a:stretch>
            <a:fillRect/>
          </a:stretch>
        </p:blipFill>
        <p:spPr>
          <a:xfrm>
            <a:off x="352426" y="1349282"/>
            <a:ext cx="6019800" cy="4000500"/>
          </a:xfrm>
          <a:prstGeom prst="rect">
            <a:avLst/>
          </a:prstGeom>
        </p:spPr>
      </p:pic>
      <p:sp>
        <p:nvSpPr>
          <p:cNvPr id="7" name="TextBox 6">
            <a:extLst>
              <a:ext uri="{FF2B5EF4-FFF2-40B4-BE49-F238E27FC236}">
                <a16:creationId xmlns:a16="http://schemas.microsoft.com/office/drawing/2014/main" id="{FFCDCCE8-8B81-8862-AC32-BE56E207FE51}"/>
              </a:ext>
            </a:extLst>
          </p:cNvPr>
          <p:cNvSpPr txBox="1"/>
          <p:nvPr/>
        </p:nvSpPr>
        <p:spPr>
          <a:xfrm>
            <a:off x="657781" y="5415766"/>
            <a:ext cx="5235622" cy="584775"/>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Victoria Falls after historic drought </a:t>
            </a:r>
          </a:p>
          <a:p>
            <a:pPr algn="ctr"/>
            <a:r>
              <a:rPr lang="en-US" sz="1400" dirty="0">
                <a:latin typeface="Calibri" panose="020F0502020204030204" pitchFamily="34" charset="0"/>
                <a:cs typeface="Calibri" panose="020F0502020204030204" pitchFamily="34" charset="0"/>
              </a:rPr>
              <a:t>Source: AccuWeather (2020)</a:t>
            </a:r>
          </a:p>
        </p:txBody>
      </p:sp>
      <p:pic>
        <p:nvPicPr>
          <p:cNvPr id="8" name="Picture 7" descr="CLINT – Climate Intelligence">
            <a:extLst>
              <a:ext uri="{FF2B5EF4-FFF2-40B4-BE49-F238E27FC236}">
                <a16:creationId xmlns:a16="http://schemas.microsoft.com/office/drawing/2014/main" id="{F0789E0E-5A20-9FB8-B3DF-D38D9441B7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806" y="145782"/>
            <a:ext cx="26924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18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0852D7-0447-8575-B3DD-03BAEA607E44}"/>
              </a:ext>
            </a:extLst>
          </p:cNvPr>
          <p:cNvSpPr>
            <a:spLocks noGrp="1"/>
          </p:cNvSpPr>
          <p:nvPr>
            <p:ph type="body" sz="quarter" idx="4294967295"/>
          </p:nvPr>
        </p:nvSpPr>
        <p:spPr>
          <a:xfrm>
            <a:off x="247901" y="1465543"/>
            <a:ext cx="5415283" cy="2477727"/>
          </a:xfrm>
          <a:prstGeom prst="rect">
            <a:avLst/>
          </a:prstGeom>
        </p:spPr>
        <p:txBody>
          <a:bodyPr/>
          <a:lstStyle/>
          <a:p>
            <a:r>
              <a:rPr lang="en-IT" sz="2000" b="1" dirty="0"/>
              <a:t>Hydrological models</a:t>
            </a:r>
          </a:p>
          <a:p>
            <a:pPr marL="342900" indent="-342900">
              <a:buFont typeface="Arial" panose="020B0604020202020204" pitchFamily="34" charset="0"/>
              <a:buChar char="•"/>
            </a:pPr>
            <a:r>
              <a:rPr lang="en-GB" dirty="0"/>
              <a:t>Catchment model (HBV)</a:t>
            </a:r>
          </a:p>
          <a:p>
            <a:pPr marL="342900" indent="-342900">
              <a:buFont typeface="Arial" panose="020B0604020202020204" pitchFamily="34" charset="0"/>
              <a:buChar char="•"/>
            </a:pPr>
            <a:r>
              <a:rPr lang="en-GB" dirty="0"/>
              <a:t>Distributed model (LISFLOOD)</a:t>
            </a:r>
          </a:p>
          <a:p>
            <a:pPr marL="342900" indent="-342900">
              <a:buFont typeface="Arial" panose="020B0604020202020204" pitchFamily="34" charset="0"/>
              <a:buChar char="•"/>
            </a:pPr>
            <a:r>
              <a:rPr lang="en-GB" dirty="0"/>
              <a:t>Global operational forecasting systems (</a:t>
            </a:r>
            <a:r>
              <a:rPr lang="en-GB" dirty="0" err="1"/>
              <a:t>GloFAS</a:t>
            </a:r>
            <a:r>
              <a:rPr lang="en-GB" dirty="0"/>
              <a:t> &amp; HYPE)</a:t>
            </a:r>
          </a:p>
          <a:p>
            <a:endParaRPr lang="en-IT" sz="2000" b="1" dirty="0"/>
          </a:p>
        </p:txBody>
      </p:sp>
      <p:sp>
        <p:nvSpPr>
          <p:cNvPr id="4" name="Footer Placeholder 3">
            <a:extLst>
              <a:ext uri="{FF2B5EF4-FFF2-40B4-BE49-F238E27FC236}">
                <a16:creationId xmlns:a16="http://schemas.microsoft.com/office/drawing/2014/main" id="{0A7C7939-CA37-6224-1044-BAC7DB80982F}"/>
              </a:ext>
            </a:extLst>
          </p:cNvPr>
          <p:cNvSpPr>
            <a:spLocks noGrp="1"/>
          </p:cNvSpPr>
          <p:nvPr>
            <p:ph type="ftr" sz="quarter" idx="4294967295"/>
          </p:nvPr>
        </p:nvSpPr>
        <p:spPr>
          <a:xfrm>
            <a:off x="7162800" y="6297613"/>
            <a:ext cx="5029200" cy="365125"/>
          </a:xfrm>
        </p:spPr>
        <p:txBody>
          <a:bodyPr/>
          <a:lstStyle/>
          <a:p>
            <a:r>
              <a:rPr lang="en-US"/>
              <a:t>Andrea Ficchì &amp; Guido Ascenso, Politecnico di Milano, 7 October 2022</a:t>
            </a:r>
            <a:endParaRPr lang="en-US" dirty="0"/>
          </a:p>
        </p:txBody>
      </p:sp>
      <p:sp>
        <p:nvSpPr>
          <p:cNvPr id="12" name="TextBox 11">
            <a:extLst>
              <a:ext uri="{FF2B5EF4-FFF2-40B4-BE49-F238E27FC236}">
                <a16:creationId xmlns:a16="http://schemas.microsoft.com/office/drawing/2014/main" id="{02980D56-CAAB-57AB-616D-28D353772444}"/>
              </a:ext>
            </a:extLst>
          </p:cNvPr>
          <p:cNvSpPr txBox="1"/>
          <p:nvPr/>
        </p:nvSpPr>
        <p:spPr>
          <a:xfrm>
            <a:off x="576695" y="3931920"/>
            <a:ext cx="3699803" cy="984885"/>
          </a:xfrm>
          <a:prstGeom prst="rect">
            <a:avLst/>
          </a:prstGeom>
          <a:noFill/>
        </p:spPr>
        <p:txBody>
          <a:bodyPr wrap="square" lIns="91440" tIns="45720" rIns="91440" bIns="45720" anchor="t">
            <a:spAutoFit/>
          </a:bodyPr>
          <a:lstStyle/>
          <a:p>
            <a:pPr marL="0" indent="0">
              <a:buNone/>
            </a:pPr>
            <a:r>
              <a:rPr lang="en-US" sz="2000" b="1" dirty="0">
                <a:latin typeface="Calibri" panose="020F0502020204030204" pitchFamily="34" charset="0"/>
                <a:cs typeface="Calibri" panose="020F0502020204030204" pitchFamily="34" charset="0"/>
              </a:rPr>
              <a:t>Reservoir operation model &amp; hydropower/crop production</a:t>
            </a:r>
            <a:endParaRPr lang="en-US" dirty="0">
              <a:latin typeface="Calibri" panose="020F0502020204030204" pitchFamily="34" charset="0"/>
              <a:cs typeface="Calibri" panose="020F0502020204030204" pitchFamily="34" charset="0"/>
            </a:endParaRPr>
          </a:p>
          <a:p>
            <a:endParaRPr lang="en-US" dirty="0">
              <a:solidFill>
                <a:srgbClr val="C00000"/>
              </a:solidFill>
              <a:latin typeface="Calibri" panose="020F0502020204030204" pitchFamily="34" charset="0"/>
              <a:cs typeface="Calibri" panose="020F0502020204030204" pitchFamily="34" charset="0"/>
            </a:endParaRPr>
          </a:p>
        </p:txBody>
      </p:sp>
      <p:grpSp>
        <p:nvGrpSpPr>
          <p:cNvPr id="13" name="Gruppo 17">
            <a:extLst>
              <a:ext uri="{FF2B5EF4-FFF2-40B4-BE49-F238E27FC236}">
                <a16:creationId xmlns:a16="http://schemas.microsoft.com/office/drawing/2014/main" id="{C46CE86D-47DC-DE29-90E7-5268E45DAFC7}"/>
              </a:ext>
            </a:extLst>
          </p:cNvPr>
          <p:cNvGrpSpPr/>
          <p:nvPr/>
        </p:nvGrpSpPr>
        <p:grpSpPr>
          <a:xfrm>
            <a:off x="5448736" y="3260741"/>
            <a:ext cx="6247462" cy="2444274"/>
            <a:chOff x="3806825" y="1331626"/>
            <a:chExt cx="5087602" cy="1964755"/>
          </a:xfrm>
        </p:grpSpPr>
        <p:pic>
          <p:nvPicPr>
            <p:cNvPr id="14" name="8res-01.png" descr="8res-01.png">
              <a:extLst>
                <a:ext uri="{FF2B5EF4-FFF2-40B4-BE49-F238E27FC236}">
                  <a16:creationId xmlns:a16="http://schemas.microsoft.com/office/drawing/2014/main" id="{FDB133B7-7016-1F54-EC4F-2E7E713A2569}"/>
                </a:ext>
              </a:extLst>
            </p:cNvPr>
            <p:cNvPicPr>
              <a:picLocks noChangeAspect="1"/>
            </p:cNvPicPr>
            <p:nvPr/>
          </p:nvPicPr>
          <p:blipFill>
            <a:blip r:embed="rId3"/>
            <a:stretch>
              <a:fillRect/>
            </a:stretch>
          </p:blipFill>
          <p:spPr>
            <a:xfrm>
              <a:off x="3806825" y="1331626"/>
              <a:ext cx="5087602" cy="1964755"/>
            </a:xfrm>
            <a:prstGeom prst="rect">
              <a:avLst/>
            </a:prstGeom>
            <a:ln w="12700">
              <a:miter lim="400000"/>
            </a:ln>
          </p:spPr>
        </p:pic>
        <p:sp>
          <p:nvSpPr>
            <p:cNvPr id="15" name="Triangolo isoscele 19">
              <a:extLst>
                <a:ext uri="{FF2B5EF4-FFF2-40B4-BE49-F238E27FC236}">
                  <a16:creationId xmlns:a16="http://schemas.microsoft.com/office/drawing/2014/main" id="{DE0BE7AD-4139-9BDD-A444-C6569BC1EADD}"/>
                </a:ext>
              </a:extLst>
            </p:cNvPr>
            <p:cNvSpPr/>
            <p:nvPr/>
          </p:nvSpPr>
          <p:spPr>
            <a:xfrm rot="16200000">
              <a:off x="4600133" y="2723097"/>
              <a:ext cx="362741" cy="32243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riangolo isoscele 20">
              <a:extLst>
                <a:ext uri="{FF2B5EF4-FFF2-40B4-BE49-F238E27FC236}">
                  <a16:creationId xmlns:a16="http://schemas.microsoft.com/office/drawing/2014/main" id="{76490CD5-EE35-A5EC-C5B2-DF2EFC5BBDC1}"/>
                </a:ext>
              </a:extLst>
            </p:cNvPr>
            <p:cNvSpPr/>
            <p:nvPr/>
          </p:nvSpPr>
          <p:spPr>
            <a:xfrm rot="16200000">
              <a:off x="5375532" y="2723097"/>
              <a:ext cx="362741" cy="32243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riangolo isoscele 21">
              <a:extLst>
                <a:ext uri="{FF2B5EF4-FFF2-40B4-BE49-F238E27FC236}">
                  <a16:creationId xmlns:a16="http://schemas.microsoft.com/office/drawing/2014/main" id="{E8CBA42D-C78E-5179-5943-B18862523194}"/>
                </a:ext>
              </a:extLst>
            </p:cNvPr>
            <p:cNvSpPr/>
            <p:nvPr/>
          </p:nvSpPr>
          <p:spPr>
            <a:xfrm rot="16200000">
              <a:off x="7507457" y="2723097"/>
              <a:ext cx="362741" cy="32243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riangolo isoscele 22">
              <a:extLst>
                <a:ext uri="{FF2B5EF4-FFF2-40B4-BE49-F238E27FC236}">
                  <a16:creationId xmlns:a16="http://schemas.microsoft.com/office/drawing/2014/main" id="{2E809725-F596-FF7C-EA7D-3342F7A58959}"/>
                </a:ext>
              </a:extLst>
            </p:cNvPr>
            <p:cNvSpPr/>
            <p:nvPr/>
          </p:nvSpPr>
          <p:spPr>
            <a:xfrm>
              <a:off x="7710436" y="1832149"/>
              <a:ext cx="213353" cy="18513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riangolo isoscele 23">
              <a:extLst>
                <a:ext uri="{FF2B5EF4-FFF2-40B4-BE49-F238E27FC236}">
                  <a16:creationId xmlns:a16="http://schemas.microsoft.com/office/drawing/2014/main" id="{30D50639-9489-9C8B-FB0C-DA430B6DB1E5}"/>
                </a:ext>
              </a:extLst>
            </p:cNvPr>
            <p:cNvSpPr/>
            <p:nvPr/>
          </p:nvSpPr>
          <p:spPr>
            <a:xfrm>
              <a:off x="6368643" y="2093401"/>
              <a:ext cx="362741" cy="322435"/>
            </a:xfrm>
            <a:prstGeom prst="triangle">
              <a:avLst/>
            </a:prstGeom>
            <a:solidFill>
              <a:srgbClr val="3288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oup 26">
            <a:extLst>
              <a:ext uri="{FF2B5EF4-FFF2-40B4-BE49-F238E27FC236}">
                <a16:creationId xmlns:a16="http://schemas.microsoft.com/office/drawing/2014/main" id="{3D293053-86C0-2E6A-30B6-7F76DE2CB9B2}"/>
              </a:ext>
            </a:extLst>
          </p:cNvPr>
          <p:cNvGrpSpPr/>
          <p:nvPr/>
        </p:nvGrpSpPr>
        <p:grpSpPr>
          <a:xfrm>
            <a:off x="5415283" y="1186439"/>
            <a:ext cx="6528816" cy="1944624"/>
            <a:chOff x="5381830" y="82843"/>
            <a:chExt cx="6528816" cy="1944624"/>
          </a:xfrm>
        </p:grpSpPr>
        <p:pic>
          <p:nvPicPr>
            <p:cNvPr id="23" name="Picture 22" descr="Table&#10;&#10;Description automatically generated">
              <a:extLst>
                <a:ext uri="{FF2B5EF4-FFF2-40B4-BE49-F238E27FC236}">
                  <a16:creationId xmlns:a16="http://schemas.microsoft.com/office/drawing/2014/main" id="{F12BF048-526A-382E-5CEB-EFC7418753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1830" y="82843"/>
              <a:ext cx="6528816" cy="1944624"/>
            </a:xfrm>
            <a:prstGeom prst="rect">
              <a:avLst/>
            </a:prstGeom>
          </p:spPr>
        </p:pic>
        <p:cxnSp>
          <p:nvCxnSpPr>
            <p:cNvPr id="25" name="Straight Connector 24">
              <a:extLst>
                <a:ext uri="{FF2B5EF4-FFF2-40B4-BE49-F238E27FC236}">
                  <a16:creationId xmlns:a16="http://schemas.microsoft.com/office/drawing/2014/main" id="{87A5D663-5B38-7EB5-781E-A1F72CA3AD34}"/>
                </a:ext>
              </a:extLst>
            </p:cNvPr>
            <p:cNvCxnSpPr>
              <a:cxnSpLocks/>
            </p:cNvCxnSpPr>
            <p:nvPr/>
          </p:nvCxnSpPr>
          <p:spPr>
            <a:xfrm>
              <a:off x="5415283" y="1994014"/>
              <a:ext cx="90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itle 2">
            <a:extLst>
              <a:ext uri="{FF2B5EF4-FFF2-40B4-BE49-F238E27FC236}">
                <a16:creationId xmlns:a16="http://schemas.microsoft.com/office/drawing/2014/main" id="{FC09F61B-D2D5-EE98-A57B-320AF0F565EF}"/>
              </a:ext>
            </a:extLst>
          </p:cNvPr>
          <p:cNvSpPr txBox="1">
            <a:spLocks/>
          </p:cNvSpPr>
          <p:nvPr/>
        </p:nvSpPr>
        <p:spPr>
          <a:xfrm>
            <a:off x="4148679" y="90988"/>
            <a:ext cx="4993882" cy="8358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Models </a:t>
            </a:r>
            <a:r>
              <a:rPr lang="de-DE" dirty="0" err="1"/>
              <a:t>available</a:t>
            </a:r>
            <a:endParaRPr lang="en-IT" dirty="0"/>
          </a:p>
        </p:txBody>
      </p:sp>
      <p:pic>
        <p:nvPicPr>
          <p:cNvPr id="6" name="Picture 5" descr="CLINT – Climate Intelligence">
            <a:extLst>
              <a:ext uri="{FF2B5EF4-FFF2-40B4-BE49-F238E27FC236}">
                <a16:creationId xmlns:a16="http://schemas.microsoft.com/office/drawing/2014/main" id="{11BAC12B-A178-D808-8DEE-59373B081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806" y="145782"/>
            <a:ext cx="26924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215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DEE589-4704-EA18-C956-211887698A6E}"/>
              </a:ext>
            </a:extLst>
          </p:cNvPr>
          <p:cNvSpPr>
            <a:spLocks noGrp="1"/>
          </p:cNvSpPr>
          <p:nvPr>
            <p:ph type="body" sz="quarter" idx="4294967295"/>
          </p:nvPr>
        </p:nvSpPr>
        <p:spPr>
          <a:xfrm>
            <a:off x="0" y="1188206"/>
            <a:ext cx="5815013" cy="750887"/>
          </a:xfrm>
          <a:prstGeom prst="rect">
            <a:avLst/>
          </a:prstGeom>
        </p:spPr>
        <p:txBody>
          <a:bodyPr/>
          <a:lstStyle/>
          <a:p>
            <a:pPr algn="ctr">
              <a:spcBef>
                <a:spcPts val="0"/>
              </a:spcBef>
            </a:pPr>
            <a:r>
              <a:rPr lang="en-GB" sz="1600" dirty="0"/>
              <a:t>Example of </a:t>
            </a:r>
            <a:r>
              <a:rPr lang="en-GB" sz="1600" b="1" dirty="0"/>
              <a:t>hydrological forecast from ZAMWIS</a:t>
            </a:r>
            <a:r>
              <a:rPr lang="en-GB" sz="1600" dirty="0"/>
              <a:t> (Zambezi Water Resources Information System) software interface</a:t>
            </a:r>
          </a:p>
          <a:p>
            <a:pPr algn="ctr">
              <a:spcBef>
                <a:spcPts val="0"/>
              </a:spcBef>
            </a:pPr>
            <a:r>
              <a:rPr lang="en-GB" sz="1600" dirty="0"/>
              <a:t>[Source: ZAMCOM]</a:t>
            </a:r>
            <a:endParaRPr lang="en-IT" sz="1600" dirty="0"/>
          </a:p>
        </p:txBody>
      </p:sp>
      <p:sp>
        <p:nvSpPr>
          <p:cNvPr id="3" name="Title 2">
            <a:extLst>
              <a:ext uri="{FF2B5EF4-FFF2-40B4-BE49-F238E27FC236}">
                <a16:creationId xmlns:a16="http://schemas.microsoft.com/office/drawing/2014/main" id="{E0F961F2-13FA-EDE1-EB79-71A5928D464A}"/>
              </a:ext>
            </a:extLst>
          </p:cNvPr>
          <p:cNvSpPr>
            <a:spLocks noGrp="1"/>
          </p:cNvSpPr>
          <p:nvPr>
            <p:ph type="title" idx="4294967295"/>
          </p:nvPr>
        </p:nvSpPr>
        <p:spPr>
          <a:xfrm>
            <a:off x="3160202" y="-99246"/>
            <a:ext cx="6191642" cy="1205930"/>
          </a:xfrm>
          <a:prstGeom prst="rect">
            <a:avLst/>
          </a:prstGeom>
        </p:spPr>
        <p:txBody>
          <a:bodyPr/>
          <a:lstStyle/>
          <a:p>
            <a:pPr algn="ctr"/>
            <a:r>
              <a:rPr lang="en-US" dirty="0"/>
              <a:t>Climate Resilience </a:t>
            </a:r>
            <a:br>
              <a:rPr lang="en-US" dirty="0"/>
            </a:br>
            <a:r>
              <a:rPr lang="en-US" dirty="0"/>
              <a:t>Information Systems</a:t>
            </a:r>
            <a:endParaRPr lang="en-IT" dirty="0"/>
          </a:p>
        </p:txBody>
      </p:sp>
      <p:sp>
        <p:nvSpPr>
          <p:cNvPr id="6" name="Footer Placeholder 5">
            <a:extLst>
              <a:ext uri="{FF2B5EF4-FFF2-40B4-BE49-F238E27FC236}">
                <a16:creationId xmlns:a16="http://schemas.microsoft.com/office/drawing/2014/main" id="{503453D3-2F21-7322-37E2-CAC82CE122DC}"/>
              </a:ext>
            </a:extLst>
          </p:cNvPr>
          <p:cNvSpPr>
            <a:spLocks noGrp="1"/>
          </p:cNvSpPr>
          <p:nvPr>
            <p:ph type="ftr" sz="quarter" idx="4294967295"/>
          </p:nvPr>
        </p:nvSpPr>
        <p:spPr>
          <a:xfrm>
            <a:off x="259052" y="6072530"/>
            <a:ext cx="5029200" cy="365125"/>
          </a:xfrm>
        </p:spPr>
        <p:txBody>
          <a:bodyPr/>
          <a:lstStyle/>
          <a:p>
            <a:r>
              <a:rPr lang="en-US" dirty="0"/>
              <a:t>Andrea </a:t>
            </a:r>
            <a:r>
              <a:rPr lang="en-US" dirty="0" err="1"/>
              <a:t>Ficchì</a:t>
            </a:r>
            <a:r>
              <a:rPr lang="en-US" dirty="0"/>
              <a:t> &amp; Guido </a:t>
            </a:r>
            <a:r>
              <a:rPr lang="en-US" dirty="0" err="1"/>
              <a:t>Ascenso</a:t>
            </a:r>
            <a:r>
              <a:rPr lang="en-US" dirty="0"/>
              <a:t>, </a:t>
            </a:r>
            <a:r>
              <a:rPr lang="en-US" dirty="0" err="1"/>
              <a:t>Politecnico</a:t>
            </a:r>
            <a:r>
              <a:rPr lang="en-US" dirty="0"/>
              <a:t> di Milano, 7 October 2022</a:t>
            </a:r>
          </a:p>
        </p:txBody>
      </p:sp>
      <p:pic>
        <p:nvPicPr>
          <p:cNvPr id="4" name="image16.png">
            <a:extLst>
              <a:ext uri="{FF2B5EF4-FFF2-40B4-BE49-F238E27FC236}">
                <a16:creationId xmlns:a16="http://schemas.microsoft.com/office/drawing/2014/main" id="{5305BD80-DA65-491C-3824-23D38A57FF02}"/>
              </a:ext>
            </a:extLst>
          </p:cNvPr>
          <p:cNvPicPr>
            <a:picLocks noChangeAspect="1"/>
          </p:cNvPicPr>
          <p:nvPr/>
        </p:nvPicPr>
        <p:blipFill>
          <a:blip r:embed="rId3"/>
          <a:srcRect/>
          <a:stretch>
            <a:fillRect/>
          </a:stretch>
        </p:blipFill>
        <p:spPr>
          <a:xfrm>
            <a:off x="259052" y="1980141"/>
            <a:ext cx="6027166" cy="3919982"/>
          </a:xfrm>
          <a:prstGeom prst="rect">
            <a:avLst/>
          </a:prstGeom>
          <a:ln/>
        </p:spPr>
      </p:pic>
      <p:pic>
        <p:nvPicPr>
          <p:cNvPr id="5" name="image3.jpg">
            <a:extLst>
              <a:ext uri="{FF2B5EF4-FFF2-40B4-BE49-F238E27FC236}">
                <a16:creationId xmlns:a16="http://schemas.microsoft.com/office/drawing/2014/main" id="{6879A488-B2F7-76A6-2602-8F6E1623362D}"/>
              </a:ext>
            </a:extLst>
          </p:cNvPr>
          <p:cNvPicPr>
            <a:picLocks noChangeAspect="1"/>
          </p:cNvPicPr>
          <p:nvPr/>
        </p:nvPicPr>
        <p:blipFill>
          <a:blip r:embed="rId4"/>
          <a:srcRect/>
          <a:stretch>
            <a:fillRect/>
          </a:stretch>
        </p:blipFill>
        <p:spPr>
          <a:xfrm>
            <a:off x="6509241" y="1980142"/>
            <a:ext cx="5328666" cy="3933063"/>
          </a:xfrm>
          <a:prstGeom prst="rect">
            <a:avLst/>
          </a:prstGeom>
          <a:ln/>
        </p:spPr>
      </p:pic>
      <p:sp>
        <p:nvSpPr>
          <p:cNvPr id="7" name="TextBox 6">
            <a:extLst>
              <a:ext uri="{FF2B5EF4-FFF2-40B4-BE49-F238E27FC236}">
                <a16:creationId xmlns:a16="http://schemas.microsoft.com/office/drawing/2014/main" id="{C5CC4207-97F1-653F-578A-9101FE32DC67}"/>
              </a:ext>
            </a:extLst>
          </p:cNvPr>
          <p:cNvSpPr txBox="1"/>
          <p:nvPr/>
        </p:nvSpPr>
        <p:spPr>
          <a:xfrm>
            <a:off x="6286218" y="1147732"/>
            <a:ext cx="5814646" cy="830997"/>
          </a:xfrm>
          <a:prstGeom prst="rect">
            <a:avLst/>
          </a:prstGeom>
          <a:noFill/>
        </p:spPr>
        <p:txBody>
          <a:bodyPr wrap="square">
            <a:spAutoFit/>
          </a:bodyPr>
          <a:lstStyle/>
          <a:p>
            <a:pPr algn="ctr"/>
            <a:r>
              <a:rPr lang="en-IT" sz="1600" dirty="0">
                <a:latin typeface="Calibri" panose="020F0502020204030204" pitchFamily="34" charset="0"/>
                <a:cs typeface="Calibri" panose="020F0502020204030204" pitchFamily="34" charset="0"/>
              </a:rPr>
              <a:t>Example of </a:t>
            </a:r>
            <a:r>
              <a:rPr lang="en-IT" sz="1600" b="1" dirty="0">
                <a:latin typeface="Calibri" panose="020F0502020204030204" pitchFamily="34" charset="0"/>
                <a:cs typeface="Calibri" panose="020F0502020204030204" pitchFamily="34" charset="0"/>
              </a:rPr>
              <a:t>TC graphical warning</a:t>
            </a:r>
            <a:r>
              <a:rPr lang="en-IT" sz="1600" dirty="0">
                <a:latin typeface="Calibri" panose="020F0502020204030204" pitchFamily="34" charset="0"/>
                <a:cs typeface="Calibri" panose="020F0502020204030204" pitchFamily="34" charset="0"/>
              </a:rPr>
              <a:t> issued by Météo-France one day before Cyclone Idai’s landfall in Mozambique (14 March 2019)</a:t>
            </a:r>
          </a:p>
          <a:p>
            <a:pPr algn="ctr"/>
            <a:r>
              <a:rPr lang="en-IT" sz="1600" dirty="0">
                <a:latin typeface="Calibri" panose="020F0502020204030204" pitchFamily="34" charset="0"/>
                <a:cs typeface="Calibri" panose="020F0502020204030204" pitchFamily="34" charset="0"/>
              </a:rPr>
              <a:t>[Source: Météo-France La Réunion]</a:t>
            </a:r>
          </a:p>
        </p:txBody>
      </p:sp>
      <p:pic>
        <p:nvPicPr>
          <p:cNvPr id="8" name="Picture 7" descr="CLINT – Climate Intelligence">
            <a:extLst>
              <a:ext uri="{FF2B5EF4-FFF2-40B4-BE49-F238E27FC236}">
                <a16:creationId xmlns:a16="http://schemas.microsoft.com/office/drawing/2014/main" id="{9058E711-8B9A-C492-9261-1F0CBE096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3806" y="145782"/>
            <a:ext cx="26924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482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idx="4294967295"/>
          </p:nvPr>
        </p:nvSpPr>
        <p:spPr>
          <a:xfrm>
            <a:off x="3659326" y="279684"/>
            <a:ext cx="4869425" cy="639763"/>
          </a:xfrm>
          <a:prstGeom prst="rect">
            <a:avLst/>
          </a:prstGeom>
        </p:spPr>
        <p:txBody>
          <a:bodyPr spcFirstLastPara="1" vert="horz" wrap="square" lIns="25400" tIns="25400" rIns="25400" bIns="25400" numCol="1" anchor="t" anchorCtr="0" compatLnSpc="1">
            <a:prstTxWarp prst="textNoShape">
              <a:avLst/>
            </a:prstTxWarp>
            <a:normAutofit fontScale="90000"/>
          </a:bodyPr>
          <a:lstStyle/>
          <a:p>
            <a:pPr marL="0"/>
            <a:r>
              <a:rPr lang="en-US" dirty="0"/>
              <a:t>FAIR Climate Services</a:t>
            </a:r>
            <a:endParaRPr dirty="0"/>
          </a:p>
        </p:txBody>
      </p:sp>
      <p:sp>
        <p:nvSpPr>
          <p:cNvPr id="332" name="Google Shape;332;p41"/>
          <p:cNvSpPr txBox="1">
            <a:spLocks noGrp="1"/>
          </p:cNvSpPr>
          <p:nvPr>
            <p:ph type="body" sz="quarter" idx="4294967295"/>
          </p:nvPr>
        </p:nvSpPr>
        <p:spPr>
          <a:xfrm>
            <a:off x="5459" y="1082504"/>
            <a:ext cx="12177161" cy="746296"/>
          </a:xfrm>
          <a:prstGeom prst="rect">
            <a:avLst/>
          </a:prstGeom>
        </p:spPr>
        <p:txBody>
          <a:bodyPr spcFirstLastPara="1" vert="horz" wrap="square" lIns="22850" tIns="22850" rIns="22850" bIns="22850" numCol="1" anchor="t" anchorCtr="0" compatLnSpc="1">
            <a:prstTxWarp prst="textNoShape">
              <a:avLst/>
            </a:prstTxWarp>
            <a:normAutofit/>
          </a:bodyPr>
          <a:lstStyle/>
          <a:p>
            <a:pPr marL="0" indent="0">
              <a:buClr>
                <a:srgbClr val="000000"/>
              </a:buClr>
              <a:buSzPts val="990"/>
              <a:buNone/>
            </a:pPr>
            <a:r>
              <a:rPr lang="en-US" sz="3350" dirty="0"/>
              <a:t>Importance of findable accessible interoperable and reusable Services </a:t>
            </a:r>
            <a:endParaRPr dirty="0"/>
          </a:p>
        </p:txBody>
      </p:sp>
      <p:pic>
        <p:nvPicPr>
          <p:cNvPr id="333" name="Google Shape;333;p41"/>
          <p:cNvPicPr preferRelativeResize="0"/>
          <p:nvPr/>
        </p:nvPicPr>
        <p:blipFill>
          <a:blip r:embed="rId3">
            <a:alphaModFix/>
          </a:blip>
          <a:stretch>
            <a:fillRect/>
          </a:stretch>
        </p:blipFill>
        <p:spPr>
          <a:xfrm>
            <a:off x="1171380" y="1784697"/>
            <a:ext cx="5453701" cy="4473737"/>
          </a:xfrm>
          <a:prstGeom prst="rect">
            <a:avLst/>
          </a:prstGeom>
          <a:noFill/>
          <a:ln>
            <a:noFill/>
          </a:ln>
        </p:spPr>
      </p:pic>
      <p:pic>
        <p:nvPicPr>
          <p:cNvPr id="334" name="Google Shape;334;p41"/>
          <p:cNvPicPr preferRelativeResize="0"/>
          <p:nvPr/>
        </p:nvPicPr>
        <p:blipFill>
          <a:blip r:embed="rId4">
            <a:alphaModFix/>
          </a:blip>
          <a:stretch>
            <a:fillRect/>
          </a:stretch>
        </p:blipFill>
        <p:spPr>
          <a:xfrm>
            <a:off x="8301942" y="2566046"/>
            <a:ext cx="3061775" cy="22931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2"/>
          <p:cNvSpPr txBox="1">
            <a:spLocks noGrp="1"/>
          </p:cNvSpPr>
          <p:nvPr>
            <p:ph type="title" idx="4294967295"/>
          </p:nvPr>
        </p:nvSpPr>
        <p:spPr>
          <a:xfrm>
            <a:off x="2560321" y="-1"/>
            <a:ext cx="7469944" cy="1055077"/>
          </a:xfrm>
          <a:prstGeom prst="rect">
            <a:avLst/>
          </a:prstGeom>
        </p:spPr>
        <p:txBody>
          <a:bodyPr spcFirstLastPara="1" vert="horz" wrap="square" lIns="91425" tIns="91425" rIns="91425" bIns="91425" numCol="1" anchor="t" anchorCtr="0" compatLnSpc="1">
            <a:prstTxWarp prst="textNoShape">
              <a:avLst/>
            </a:prstTxWarp>
            <a:noAutofit/>
          </a:bodyPr>
          <a:lstStyle/>
          <a:p>
            <a:pPr marL="0" algn="ctr">
              <a:buSzPts val="990"/>
            </a:pPr>
            <a:r>
              <a:rPr lang="en-US" sz="3500" dirty="0"/>
              <a:t>Guidelines </a:t>
            </a:r>
            <a:br>
              <a:rPr lang="en-US" sz="3500" dirty="0"/>
            </a:br>
            <a:r>
              <a:rPr lang="en-US" sz="3500" dirty="0"/>
              <a:t>Climate Resilience Information systems</a:t>
            </a:r>
            <a:endParaRPr sz="3500" dirty="0"/>
          </a:p>
        </p:txBody>
      </p:sp>
      <p:pic>
        <p:nvPicPr>
          <p:cNvPr id="340" name="Google Shape;340;p42"/>
          <p:cNvPicPr preferRelativeResize="0"/>
          <p:nvPr/>
        </p:nvPicPr>
        <p:blipFill>
          <a:blip r:embed="rId3">
            <a:alphaModFix/>
          </a:blip>
          <a:stretch>
            <a:fillRect/>
          </a:stretch>
        </p:blipFill>
        <p:spPr>
          <a:xfrm>
            <a:off x="2440158" y="1209821"/>
            <a:ext cx="7311683" cy="4815254"/>
          </a:xfrm>
          <a:prstGeom prst="rect">
            <a:avLst/>
          </a:prstGeom>
          <a:noFill/>
          <a:ln w="28575" cap="flat" cmpd="sng">
            <a:solidFill>
              <a:schemeClr val="dk2"/>
            </a:solidFill>
            <a:prstDash val="solid"/>
            <a:round/>
            <a:headEnd type="none" w="sm" len="sm"/>
            <a:tailEnd type="none" w="sm" len="sm"/>
          </a:ln>
          <a:effectLst>
            <a:outerShdw blurRad="57150" dist="257175" dir="282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0" name="Google Shape;380;p45"/>
          <p:cNvSpPr txBox="1">
            <a:spLocks noGrp="1"/>
          </p:cNvSpPr>
          <p:nvPr>
            <p:ph type="body" idx="3"/>
          </p:nvPr>
        </p:nvSpPr>
        <p:spPr>
          <a:xfrm>
            <a:off x="5669701" y="1598106"/>
            <a:ext cx="4889550" cy="383100"/>
          </a:xfrm>
          <a:prstGeom prst="rect">
            <a:avLst/>
          </a:prstGeom>
          <a:noFill/>
          <a:ln>
            <a:noFill/>
          </a:ln>
        </p:spPr>
        <p:txBody>
          <a:bodyPr spcFirstLastPara="1" vert="horz" wrap="square" lIns="22850" tIns="22850" rIns="22850" bIns="22850" numCol="1" anchor="t" anchorCtr="0" compatLnSpc="1">
            <a:prstTxWarp prst="textNoShape">
              <a:avLst/>
            </a:prstTxWarp>
            <a:normAutofit lnSpcReduction="10000"/>
          </a:bodyPr>
          <a:lstStyle/>
          <a:p>
            <a:pPr marL="0" indent="0"/>
            <a:r>
              <a:rPr lang="en-US"/>
              <a:t>Community</a:t>
            </a:r>
            <a:endParaRPr/>
          </a:p>
        </p:txBody>
      </p:sp>
      <p:pic>
        <p:nvPicPr>
          <p:cNvPr id="378" name="Google Shape;378;p45" descr="Hot-air balloons viewed from below against a blue sky"/>
          <p:cNvPicPr preferRelativeResize="0">
            <a:picLocks noGrp="1"/>
          </p:cNvPicPr>
          <p:nvPr>
            <p:ph type="pic" idx="2"/>
          </p:nvPr>
        </p:nvPicPr>
        <p:blipFill rotWithShape="1">
          <a:blip r:embed="rId3">
            <a:alphaModFix/>
          </a:blip>
          <a:srcRect l="39900" r="4774" b="4104"/>
          <a:stretch/>
        </p:blipFill>
        <p:spPr>
          <a:xfrm>
            <a:off x="605599" y="635000"/>
            <a:ext cx="4672877" cy="5391312"/>
          </a:xfrm>
          <a:prstGeom prst="rect">
            <a:avLst/>
          </a:prstGeom>
          <a:noFill/>
          <a:ln>
            <a:noFill/>
          </a:ln>
        </p:spPr>
      </p:pic>
      <p:sp>
        <p:nvSpPr>
          <p:cNvPr id="379" name="Google Shape;379;p45"/>
          <p:cNvSpPr txBox="1">
            <a:spLocks noGrp="1"/>
          </p:cNvSpPr>
          <p:nvPr>
            <p:ph type="body" idx="1"/>
          </p:nvPr>
        </p:nvSpPr>
        <p:spPr>
          <a:xfrm>
            <a:off x="5671985" y="613985"/>
            <a:ext cx="4889550" cy="717600"/>
          </a:xfrm>
          <a:prstGeom prst="rect">
            <a:avLst/>
          </a:prstGeom>
          <a:noFill/>
          <a:ln>
            <a:noFill/>
          </a:ln>
        </p:spPr>
        <p:txBody>
          <a:bodyPr spcFirstLastPara="1" vert="horz" wrap="square" lIns="25400" tIns="25400" rIns="25400" bIns="25400" numCol="1" anchor="t" anchorCtr="0" compatLnSpc="1">
            <a:prstTxWarp prst="textNoShape">
              <a:avLst/>
            </a:prstTxWarp>
            <a:normAutofit/>
          </a:bodyPr>
          <a:lstStyle/>
          <a:p>
            <a:pPr marL="0" indent="0"/>
            <a:r>
              <a:rPr lang="en-US"/>
              <a:t>Thank You</a:t>
            </a:r>
            <a:endParaRPr/>
          </a:p>
        </p:txBody>
      </p:sp>
      <p:sp>
        <p:nvSpPr>
          <p:cNvPr id="381" name="Google Shape;381;p45"/>
          <p:cNvSpPr txBox="1">
            <a:spLocks noGrp="1"/>
          </p:cNvSpPr>
          <p:nvPr>
            <p:ph type="body" idx="1"/>
          </p:nvPr>
        </p:nvSpPr>
        <p:spPr>
          <a:xfrm>
            <a:off x="8874450" y="5377175"/>
            <a:ext cx="3161250" cy="808800"/>
          </a:xfrm>
          <a:prstGeom prst="rect">
            <a:avLst/>
          </a:prstGeom>
          <a:noFill/>
          <a:ln>
            <a:noFill/>
          </a:ln>
        </p:spPr>
        <p:txBody>
          <a:bodyPr spcFirstLastPara="1" vert="horz" wrap="square" lIns="22850" tIns="22850" rIns="22850" bIns="22850" numCol="1" anchor="t" anchorCtr="0" compatLnSpc="1">
            <a:prstTxWarp prst="textNoShape">
              <a:avLst/>
            </a:prstTxWarp>
            <a:normAutofit fontScale="55000" lnSpcReduction="20000"/>
          </a:bodyPr>
          <a:lstStyle/>
          <a:p>
            <a:pPr marL="0" indent="0">
              <a:lnSpc>
                <a:spcPct val="100000"/>
              </a:lnSpc>
              <a:buSzPct val="42352"/>
            </a:pPr>
            <a:r>
              <a:rPr lang="en-US"/>
              <a:t>Contact: </a:t>
            </a:r>
            <a:endParaRPr/>
          </a:p>
          <a:p>
            <a:pPr marL="0" indent="0">
              <a:lnSpc>
                <a:spcPct val="100000"/>
              </a:lnSpc>
              <a:buSzPct val="42352"/>
            </a:pPr>
            <a:r>
              <a:rPr lang="en-US"/>
              <a:t>nhempelmann@ogc.org</a:t>
            </a:r>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rPr>
              <a:t>Questions?</a:t>
            </a:r>
            <a:endParaRPr kumimoji="0" lang="en-GB" sz="4800" b="0" i="0" u="none" strike="noStrike" kern="1200" cap="none" spc="0" normalizeH="0" baseline="0" noProof="0" dirty="0">
              <a:ln>
                <a:noFill/>
              </a:ln>
              <a:solidFill>
                <a:srgbClr val="0F8B7A"/>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7277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90" name="Google Shape;190;p31" title="demeter"/>
          <p:cNvPicPr preferRelativeResize="0"/>
          <p:nvPr/>
        </p:nvPicPr>
        <p:blipFill>
          <a:blip r:embed="rId3">
            <a:alphaModFix/>
          </a:blip>
          <a:stretch>
            <a:fillRect/>
          </a:stretch>
        </p:blipFill>
        <p:spPr>
          <a:xfrm>
            <a:off x="858879" y="2250076"/>
            <a:ext cx="3297269" cy="1099950"/>
          </a:xfrm>
          <a:prstGeom prst="rect">
            <a:avLst/>
          </a:prstGeom>
          <a:noFill/>
          <a:ln w="38100" cap="flat" cmpd="sng">
            <a:solidFill>
              <a:srgbClr val="980000"/>
            </a:solidFill>
            <a:prstDash val="solid"/>
            <a:round/>
            <a:headEnd type="none" w="sm" len="sm"/>
            <a:tailEnd type="none" w="sm" len="sm"/>
          </a:ln>
        </p:spPr>
      </p:pic>
      <p:sp>
        <p:nvSpPr>
          <p:cNvPr id="3" name="Text Placeholder 2">
            <a:extLst>
              <a:ext uri="{FF2B5EF4-FFF2-40B4-BE49-F238E27FC236}">
                <a16:creationId xmlns:a16="http://schemas.microsoft.com/office/drawing/2014/main" id="{8297ED84-B05B-081F-AF23-7FE47E63D8FF}"/>
              </a:ext>
            </a:extLst>
          </p:cNvPr>
          <p:cNvSpPr>
            <a:spLocks noGrp="1"/>
          </p:cNvSpPr>
          <p:nvPr>
            <p:ph type="body" idx="2"/>
          </p:nvPr>
        </p:nvSpPr>
        <p:spPr>
          <a:xfrm>
            <a:off x="4360914" y="640578"/>
            <a:ext cx="2968354" cy="1326231"/>
          </a:xfrm>
        </p:spPr>
        <p:txBody>
          <a:bodyPr>
            <a:noAutofit/>
          </a:bodyPr>
          <a:lstStyle/>
          <a:p>
            <a:r>
              <a:rPr lang="en-DE" sz="4000" dirty="0"/>
              <a:t>Innovation Program</a:t>
            </a:r>
          </a:p>
        </p:txBody>
      </p:sp>
      <p:sp>
        <p:nvSpPr>
          <p:cNvPr id="192" name="Google Shape;192;p31"/>
          <p:cNvSpPr txBox="1"/>
          <p:nvPr/>
        </p:nvSpPr>
        <p:spPr>
          <a:xfrm>
            <a:off x="7854993" y="147868"/>
            <a:ext cx="4651433" cy="369318"/>
          </a:xfrm>
          <a:prstGeom prst="rect">
            <a:avLst/>
          </a:prstGeom>
          <a:noFill/>
          <a:ln>
            <a:noFill/>
          </a:ln>
        </p:spPr>
        <p:txBody>
          <a:bodyPr spcFirstLastPara="1" wrap="square" lIns="45713" tIns="45713" rIns="45713" bIns="45713" anchor="t" anchorCtr="0">
            <a:spAutoFit/>
          </a:bodyPr>
          <a:lstStyle/>
          <a:p>
            <a:pPr>
              <a:spcBef>
                <a:spcPts val="0"/>
              </a:spcBef>
              <a:spcAft>
                <a:spcPts val="0"/>
              </a:spcAft>
            </a:pPr>
            <a:r>
              <a:rPr lang="en-US" sz="1800" dirty="0"/>
              <a:t>https://</a:t>
            </a:r>
            <a:r>
              <a:rPr lang="en-US" sz="1800" dirty="0" err="1"/>
              <a:t>www.ogc.org</a:t>
            </a:r>
            <a:r>
              <a:rPr lang="en-US" sz="1800" dirty="0"/>
              <a:t>/</a:t>
            </a:r>
            <a:r>
              <a:rPr lang="en-US" sz="1800" dirty="0" err="1"/>
              <a:t>ogc</a:t>
            </a:r>
            <a:r>
              <a:rPr lang="en-US" sz="1800" dirty="0"/>
              <a:t>/innovation</a:t>
            </a:r>
            <a:endParaRPr sz="1800" dirty="0"/>
          </a:p>
        </p:txBody>
      </p:sp>
      <p:sp>
        <p:nvSpPr>
          <p:cNvPr id="193" name="Google Shape;193;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sp>
        <p:nvSpPr>
          <p:cNvPr id="194" name="Google Shape;194;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sp>
        <p:nvSpPr>
          <p:cNvPr id="195" name="Google Shape;195;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sp>
        <p:nvSpPr>
          <p:cNvPr id="196" name="Google Shape;196;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sp>
        <p:nvSpPr>
          <p:cNvPr id="197" name="Google Shape;197;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pic>
        <p:nvPicPr>
          <p:cNvPr id="198" name="Google Shape;198;p31" title="geoe3"/>
          <p:cNvPicPr preferRelativeResize="0"/>
          <p:nvPr/>
        </p:nvPicPr>
        <p:blipFill>
          <a:blip r:embed="rId4">
            <a:alphaModFix/>
          </a:blip>
          <a:stretch>
            <a:fillRect/>
          </a:stretch>
        </p:blipFill>
        <p:spPr>
          <a:xfrm>
            <a:off x="171482" y="4098968"/>
            <a:ext cx="3297288" cy="1099956"/>
          </a:xfrm>
          <a:prstGeom prst="rect">
            <a:avLst/>
          </a:prstGeom>
          <a:noFill/>
          <a:ln w="38100" cap="flat" cmpd="sng">
            <a:solidFill>
              <a:srgbClr val="980000"/>
            </a:solidFill>
            <a:prstDash val="solid"/>
            <a:round/>
            <a:headEnd type="none" w="sm" len="sm"/>
            <a:tailEnd type="none" w="sm" len="sm"/>
          </a:ln>
        </p:spPr>
      </p:pic>
      <p:sp>
        <p:nvSpPr>
          <p:cNvPr id="199" name="Google Shape;199;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pic>
        <p:nvPicPr>
          <p:cNvPr id="200" name="Google Shape;200;p31" title="dp21"/>
          <p:cNvPicPr preferRelativeResize="0"/>
          <p:nvPr/>
        </p:nvPicPr>
        <p:blipFill>
          <a:blip r:embed="rId5">
            <a:alphaModFix/>
          </a:blip>
          <a:stretch>
            <a:fillRect/>
          </a:stretch>
        </p:blipFill>
        <p:spPr>
          <a:xfrm>
            <a:off x="763882" y="4758114"/>
            <a:ext cx="3297263" cy="1099947"/>
          </a:xfrm>
          <a:prstGeom prst="rect">
            <a:avLst/>
          </a:prstGeom>
          <a:noFill/>
          <a:ln w="38100" cap="flat" cmpd="sng">
            <a:solidFill>
              <a:srgbClr val="980000"/>
            </a:solidFill>
            <a:prstDash val="solid"/>
            <a:round/>
            <a:headEnd type="none" w="sm" len="sm"/>
            <a:tailEnd type="none" w="sm" len="sm"/>
          </a:ln>
        </p:spPr>
      </p:pic>
      <p:pic>
        <p:nvPicPr>
          <p:cNvPr id="201" name="Google Shape;201;p31" title="e-shape"/>
          <p:cNvPicPr preferRelativeResize="0"/>
          <p:nvPr/>
        </p:nvPicPr>
        <p:blipFill>
          <a:blip r:embed="rId6">
            <a:alphaModFix/>
          </a:blip>
          <a:stretch>
            <a:fillRect/>
          </a:stretch>
        </p:blipFill>
        <p:spPr>
          <a:xfrm>
            <a:off x="1924879" y="2778625"/>
            <a:ext cx="3297227" cy="1099938"/>
          </a:xfrm>
          <a:prstGeom prst="rect">
            <a:avLst/>
          </a:prstGeom>
          <a:noFill/>
          <a:ln w="38100" cap="flat" cmpd="sng">
            <a:solidFill>
              <a:srgbClr val="980000"/>
            </a:solidFill>
            <a:prstDash val="solid"/>
            <a:round/>
            <a:headEnd type="none" w="sm" len="sm"/>
            <a:tailEnd type="none" w="sm" len="sm"/>
          </a:ln>
        </p:spPr>
      </p:pic>
      <p:sp>
        <p:nvSpPr>
          <p:cNvPr id="202" name="Google Shape;202;p31"/>
          <p:cNvSpPr txBox="1"/>
          <p:nvPr/>
        </p:nvSpPr>
        <p:spPr>
          <a:xfrm>
            <a:off x="152400" y="152400"/>
            <a:ext cx="1500000" cy="1500000"/>
          </a:xfrm>
          <a:prstGeom prst="rect">
            <a:avLst/>
          </a:prstGeom>
          <a:noFill/>
          <a:ln>
            <a:noFill/>
          </a:ln>
        </p:spPr>
        <p:txBody>
          <a:bodyPr spcFirstLastPara="1" wrap="square" lIns="45713" tIns="45713" rIns="45713" bIns="45713" anchor="ctr" anchorCtr="0">
            <a:noAutofit/>
          </a:bodyPr>
          <a:lstStyle/>
          <a:p>
            <a:pPr>
              <a:spcBef>
                <a:spcPts val="0"/>
              </a:spcBef>
              <a:spcAft>
                <a:spcPts val="0"/>
              </a:spcAft>
            </a:pPr>
            <a:endParaRPr sz="450"/>
          </a:p>
        </p:txBody>
      </p:sp>
      <p:pic>
        <p:nvPicPr>
          <p:cNvPr id="203" name="Google Shape;203;p31" title="clint"/>
          <p:cNvPicPr preferRelativeResize="0"/>
          <p:nvPr/>
        </p:nvPicPr>
        <p:blipFill>
          <a:blip r:embed="rId7">
            <a:alphaModFix/>
          </a:blip>
          <a:stretch>
            <a:fillRect/>
          </a:stretch>
        </p:blipFill>
        <p:spPr>
          <a:xfrm>
            <a:off x="3543798" y="3350021"/>
            <a:ext cx="3297269" cy="1099950"/>
          </a:xfrm>
          <a:prstGeom prst="rect">
            <a:avLst/>
          </a:prstGeom>
          <a:noFill/>
          <a:ln w="38100" cap="flat" cmpd="sng">
            <a:solidFill>
              <a:srgbClr val="980000"/>
            </a:solidFill>
            <a:prstDash val="solid"/>
            <a:round/>
            <a:headEnd type="none" w="sm" len="sm"/>
            <a:tailEnd type="none" w="sm" len="sm"/>
          </a:ln>
        </p:spPr>
      </p:pic>
      <p:pic>
        <p:nvPicPr>
          <p:cNvPr id="205" name="Google Shape;205;p31" title="fmsdi"/>
          <p:cNvPicPr preferRelativeResize="0"/>
          <p:nvPr/>
        </p:nvPicPr>
        <p:blipFill>
          <a:blip r:embed="rId8">
            <a:alphaModFix/>
          </a:blip>
          <a:stretch>
            <a:fillRect/>
          </a:stretch>
        </p:blipFill>
        <p:spPr>
          <a:xfrm>
            <a:off x="1652400" y="5431852"/>
            <a:ext cx="3297295" cy="1099963"/>
          </a:xfrm>
          <a:prstGeom prst="rect">
            <a:avLst/>
          </a:prstGeom>
          <a:noFill/>
          <a:ln w="28575" cap="flat" cmpd="sng">
            <a:solidFill>
              <a:srgbClr val="980000"/>
            </a:solidFill>
            <a:prstDash val="solid"/>
            <a:round/>
            <a:headEnd type="none" w="sm" len="sm"/>
            <a:tailEnd type="none" w="sm" len="sm"/>
          </a:ln>
        </p:spPr>
      </p:pic>
      <p:pic>
        <p:nvPicPr>
          <p:cNvPr id="1026" name="Picture 2">
            <a:extLst>
              <a:ext uri="{FF2B5EF4-FFF2-40B4-BE49-F238E27FC236}">
                <a16:creationId xmlns:a16="http://schemas.microsoft.com/office/drawing/2014/main" id="{4C9C0FB5-FDB6-D67E-3E46-3CB12E2018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7765" y="4133717"/>
            <a:ext cx="3297228" cy="1099934"/>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2" descr="Graphical user interface&#10;&#10;Description automatically generated"/>
          <p:cNvPicPr preferRelativeResize="0"/>
          <p:nvPr/>
        </p:nvPicPr>
        <p:blipFill rotWithShape="1">
          <a:blip r:embed="rId3">
            <a:alphaModFix/>
          </a:blip>
          <a:srcRect/>
          <a:stretch/>
        </p:blipFill>
        <p:spPr>
          <a:xfrm>
            <a:off x="387350" y="2149099"/>
            <a:ext cx="11417298" cy="2628900"/>
          </a:xfrm>
          <a:prstGeom prst="rect">
            <a:avLst/>
          </a:prstGeom>
          <a:noFill/>
          <a:ln>
            <a:noFill/>
          </a:ln>
        </p:spPr>
      </p:pic>
      <p:sp>
        <p:nvSpPr>
          <p:cNvPr id="213" name="Google Shape;213;p32"/>
          <p:cNvSpPr txBox="1"/>
          <p:nvPr/>
        </p:nvSpPr>
        <p:spPr>
          <a:xfrm>
            <a:off x="3522681" y="1148324"/>
            <a:ext cx="4770900" cy="523180"/>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0000"/>
              </a:buClr>
              <a:buSzPts val="5600"/>
            </a:pPr>
            <a:r>
              <a:rPr lang="en-US" sz="2800" b="0" u="sng">
                <a:solidFill>
                  <a:srgbClr val="002060"/>
                </a:solidFill>
                <a:latin typeface="Lato"/>
                <a:ea typeface="Lato"/>
                <a:cs typeface="Lato"/>
                <a:sym typeface="Lato"/>
              </a:rPr>
              <a:t>Technology Readiness Levels</a:t>
            </a:r>
            <a:endParaRPr sz="1400"/>
          </a:p>
        </p:txBody>
      </p:sp>
      <p:sp>
        <p:nvSpPr>
          <p:cNvPr id="214" name="Google Shape;214;p32"/>
          <p:cNvSpPr/>
          <p:nvPr/>
        </p:nvSpPr>
        <p:spPr>
          <a:xfrm>
            <a:off x="1599156" y="1866378"/>
            <a:ext cx="9060600" cy="3106500"/>
          </a:xfrm>
          <a:prstGeom prst="frame">
            <a:avLst>
              <a:gd name="adj1" fmla="val 6048"/>
            </a:avLst>
          </a:prstGeom>
          <a:solidFill>
            <a:srgbClr val="49CDF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2800"/>
            </a:pPr>
            <a:endParaRPr sz="1400" b="0">
              <a:solidFill>
                <a:srgbClr val="00205F"/>
              </a:solidFill>
              <a:latin typeface="Arial"/>
              <a:ea typeface="Arial"/>
              <a:cs typeface="Arial"/>
              <a:sym typeface="Arial"/>
            </a:endParaRPr>
          </a:p>
        </p:txBody>
      </p:sp>
      <p:cxnSp>
        <p:nvCxnSpPr>
          <p:cNvPr id="215" name="Google Shape;215;p32"/>
          <p:cNvCxnSpPr/>
          <p:nvPr/>
        </p:nvCxnSpPr>
        <p:spPr>
          <a:xfrm>
            <a:off x="1631285" y="5235413"/>
            <a:ext cx="9060600" cy="0"/>
          </a:xfrm>
          <a:prstGeom prst="straightConnector1">
            <a:avLst/>
          </a:prstGeom>
          <a:noFill/>
          <a:ln w="63500" cap="flat" cmpd="sng">
            <a:solidFill>
              <a:srgbClr val="002060"/>
            </a:solidFill>
            <a:prstDash val="solid"/>
            <a:round/>
            <a:headEnd type="none" w="sm" len="sm"/>
            <a:tailEnd type="triangle" w="med" len="med"/>
          </a:ln>
        </p:spPr>
      </p:cxnSp>
      <p:grpSp>
        <p:nvGrpSpPr>
          <p:cNvPr id="216" name="Google Shape;216;p32"/>
          <p:cNvGrpSpPr/>
          <p:nvPr/>
        </p:nvGrpSpPr>
        <p:grpSpPr>
          <a:xfrm>
            <a:off x="2799466" y="5395632"/>
            <a:ext cx="628348" cy="628348"/>
            <a:chOff x="1881043" y="1341418"/>
            <a:chExt cx="1561500" cy="1561500"/>
          </a:xfrm>
        </p:grpSpPr>
        <p:sp>
          <p:nvSpPr>
            <p:cNvPr id="217" name="Google Shape;217;p32"/>
            <p:cNvSpPr/>
            <p:nvPr/>
          </p:nvSpPr>
          <p:spPr>
            <a:xfrm>
              <a:off x="1881043" y="1341418"/>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Lato"/>
                <a:ea typeface="Lato"/>
                <a:cs typeface="Lato"/>
                <a:sym typeface="Lato"/>
              </a:endParaRPr>
            </a:p>
          </p:txBody>
        </p:sp>
        <p:pic>
          <p:nvPicPr>
            <p:cNvPr id="218" name="Google Shape;218;p32" descr="A close up of a sign&#10;&#10;Description automatically generated"/>
            <p:cNvPicPr preferRelativeResize="0"/>
            <p:nvPr/>
          </p:nvPicPr>
          <p:blipFill rotWithShape="1">
            <a:blip r:embed="rId4">
              <a:alphaModFix/>
            </a:blip>
            <a:srcRect/>
            <a:stretch/>
          </p:blipFill>
          <p:spPr>
            <a:xfrm>
              <a:off x="2080960" y="1387799"/>
              <a:ext cx="1080015" cy="1080015"/>
            </a:xfrm>
            <a:prstGeom prst="rect">
              <a:avLst/>
            </a:prstGeom>
            <a:noFill/>
            <a:ln>
              <a:noFill/>
            </a:ln>
          </p:spPr>
        </p:pic>
        <p:sp>
          <p:nvSpPr>
            <p:cNvPr id="219" name="Google Shape;219;p32"/>
            <p:cNvSpPr txBox="1"/>
            <p:nvPr/>
          </p:nvSpPr>
          <p:spPr>
            <a:xfrm>
              <a:off x="1881043" y="2390150"/>
              <a:ext cx="1561500" cy="45881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Testbed</a:t>
              </a:r>
              <a:endParaRPr sz="1400"/>
            </a:p>
          </p:txBody>
        </p:sp>
      </p:grpSp>
      <p:grpSp>
        <p:nvGrpSpPr>
          <p:cNvPr id="220" name="Google Shape;220;p32"/>
          <p:cNvGrpSpPr/>
          <p:nvPr/>
        </p:nvGrpSpPr>
        <p:grpSpPr>
          <a:xfrm>
            <a:off x="5197578" y="5395632"/>
            <a:ext cx="628348" cy="644909"/>
            <a:chOff x="4076079" y="1351758"/>
            <a:chExt cx="1561500" cy="1602655"/>
          </a:xfrm>
        </p:grpSpPr>
        <p:sp>
          <p:nvSpPr>
            <p:cNvPr id="221" name="Google Shape;221;p32"/>
            <p:cNvSpPr/>
            <p:nvPr/>
          </p:nvSpPr>
          <p:spPr>
            <a:xfrm>
              <a:off x="4076079" y="1351758"/>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Lato"/>
                <a:ea typeface="Lato"/>
                <a:cs typeface="Lato"/>
                <a:sym typeface="Lato"/>
              </a:endParaRPr>
            </a:p>
          </p:txBody>
        </p:sp>
        <p:pic>
          <p:nvPicPr>
            <p:cNvPr id="222" name="Google Shape;222;p32" descr="A picture containing drawing&#10;&#10;Description automatically generated"/>
            <p:cNvPicPr preferRelativeResize="0"/>
            <p:nvPr/>
          </p:nvPicPr>
          <p:blipFill rotWithShape="1">
            <a:blip r:embed="rId5">
              <a:alphaModFix/>
            </a:blip>
            <a:srcRect/>
            <a:stretch/>
          </p:blipFill>
          <p:spPr>
            <a:xfrm>
              <a:off x="4339495" y="1377456"/>
              <a:ext cx="1034772" cy="1034772"/>
            </a:xfrm>
            <a:prstGeom prst="rect">
              <a:avLst/>
            </a:prstGeom>
            <a:noFill/>
            <a:ln>
              <a:noFill/>
            </a:ln>
          </p:spPr>
        </p:pic>
        <p:sp>
          <p:nvSpPr>
            <p:cNvPr id="223" name="Google Shape;223;p32"/>
            <p:cNvSpPr txBox="1"/>
            <p:nvPr/>
          </p:nvSpPr>
          <p:spPr>
            <a:xfrm>
              <a:off x="4076079" y="2266146"/>
              <a:ext cx="1561500" cy="688267"/>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Engineering</a:t>
              </a:r>
              <a:endParaRPr sz="1400"/>
            </a:p>
            <a:p>
              <a:pPr algn="ctr">
                <a:spcBef>
                  <a:spcPts val="0"/>
                </a:spcBef>
                <a:spcAft>
                  <a:spcPts val="0"/>
                </a:spcAft>
                <a:buClr>
                  <a:srgbClr val="000000"/>
                </a:buClr>
                <a:buSzPts val="1200"/>
              </a:pPr>
              <a:r>
                <a:rPr lang="en-US" sz="600" b="0">
                  <a:solidFill>
                    <a:srgbClr val="F2F2F2"/>
                  </a:solidFill>
                  <a:latin typeface="Lato"/>
                  <a:ea typeface="Lato"/>
                  <a:cs typeface="Lato"/>
                  <a:sym typeface="Lato"/>
                </a:rPr>
                <a:t>Services</a:t>
              </a:r>
              <a:endParaRPr sz="1400"/>
            </a:p>
          </p:txBody>
        </p:sp>
      </p:grpSp>
      <p:grpSp>
        <p:nvGrpSpPr>
          <p:cNvPr id="224" name="Google Shape;224;p32"/>
          <p:cNvGrpSpPr/>
          <p:nvPr/>
        </p:nvGrpSpPr>
        <p:grpSpPr>
          <a:xfrm>
            <a:off x="8794754" y="5395632"/>
            <a:ext cx="628348" cy="665197"/>
            <a:chOff x="6211579" y="1249843"/>
            <a:chExt cx="1561500" cy="1653074"/>
          </a:xfrm>
        </p:grpSpPr>
        <p:sp>
          <p:nvSpPr>
            <p:cNvPr id="225" name="Google Shape;225;p32"/>
            <p:cNvSpPr/>
            <p:nvPr/>
          </p:nvSpPr>
          <p:spPr>
            <a:xfrm>
              <a:off x="6211579" y="1341417"/>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Lato"/>
                <a:ea typeface="Lato"/>
                <a:cs typeface="Lato"/>
                <a:sym typeface="Lato"/>
              </a:endParaRPr>
            </a:p>
          </p:txBody>
        </p:sp>
        <p:pic>
          <p:nvPicPr>
            <p:cNvPr id="226" name="Google Shape;226;p32" descr="A picture containing shirt, drawing&#10;&#10;Description automatically generated"/>
            <p:cNvPicPr preferRelativeResize="0"/>
            <p:nvPr/>
          </p:nvPicPr>
          <p:blipFill rotWithShape="1">
            <a:blip r:embed="rId6">
              <a:alphaModFix/>
            </a:blip>
            <a:srcRect/>
            <a:stretch/>
          </p:blipFill>
          <p:spPr>
            <a:xfrm>
              <a:off x="6358321" y="1249843"/>
              <a:ext cx="1321314" cy="1321314"/>
            </a:xfrm>
            <a:prstGeom prst="rect">
              <a:avLst/>
            </a:prstGeom>
            <a:noFill/>
            <a:ln>
              <a:noFill/>
            </a:ln>
          </p:spPr>
        </p:pic>
        <p:sp>
          <p:nvSpPr>
            <p:cNvPr id="227" name="Google Shape;227;p32"/>
            <p:cNvSpPr txBox="1"/>
            <p:nvPr/>
          </p:nvSpPr>
          <p:spPr>
            <a:xfrm>
              <a:off x="6211579" y="2390596"/>
              <a:ext cx="1561500" cy="45881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Pilot</a:t>
              </a:r>
              <a:endParaRPr sz="1400"/>
            </a:p>
          </p:txBody>
        </p:sp>
      </p:grpSp>
      <p:grpSp>
        <p:nvGrpSpPr>
          <p:cNvPr id="228" name="Google Shape;228;p32"/>
          <p:cNvGrpSpPr/>
          <p:nvPr/>
        </p:nvGrpSpPr>
        <p:grpSpPr>
          <a:xfrm>
            <a:off x="9993801" y="5395632"/>
            <a:ext cx="628348" cy="668912"/>
            <a:chOff x="8376847" y="1297409"/>
            <a:chExt cx="1561500" cy="1662304"/>
          </a:xfrm>
        </p:grpSpPr>
        <p:sp>
          <p:nvSpPr>
            <p:cNvPr id="229" name="Google Shape;229;p32"/>
            <p:cNvSpPr/>
            <p:nvPr/>
          </p:nvSpPr>
          <p:spPr>
            <a:xfrm>
              <a:off x="8376847" y="1341417"/>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Lato"/>
                <a:ea typeface="Lato"/>
                <a:cs typeface="Lato"/>
                <a:sym typeface="Lato"/>
              </a:endParaRPr>
            </a:p>
          </p:txBody>
        </p:sp>
        <p:pic>
          <p:nvPicPr>
            <p:cNvPr id="230" name="Google Shape;230;p32" descr="A picture containing drawing&#10;&#10;Description automatically generated"/>
            <p:cNvPicPr preferRelativeResize="0"/>
            <p:nvPr/>
          </p:nvPicPr>
          <p:blipFill rotWithShape="1">
            <a:blip r:embed="rId7">
              <a:alphaModFix/>
            </a:blip>
            <a:srcRect/>
            <a:stretch/>
          </p:blipFill>
          <p:spPr>
            <a:xfrm>
              <a:off x="8544864" y="1297409"/>
              <a:ext cx="1201863" cy="1201863"/>
            </a:xfrm>
            <a:prstGeom prst="rect">
              <a:avLst/>
            </a:prstGeom>
            <a:noFill/>
            <a:ln>
              <a:noFill/>
            </a:ln>
          </p:spPr>
        </p:pic>
        <p:sp>
          <p:nvSpPr>
            <p:cNvPr id="231" name="Google Shape;231;p32"/>
            <p:cNvSpPr txBox="1"/>
            <p:nvPr/>
          </p:nvSpPr>
          <p:spPr>
            <a:xfrm>
              <a:off x="8376847" y="2271446"/>
              <a:ext cx="1561500" cy="688267"/>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Operational</a:t>
              </a:r>
              <a:endParaRPr sz="1400"/>
            </a:p>
            <a:p>
              <a:pPr algn="ctr">
                <a:spcBef>
                  <a:spcPts val="0"/>
                </a:spcBef>
                <a:spcAft>
                  <a:spcPts val="0"/>
                </a:spcAft>
                <a:buClr>
                  <a:srgbClr val="000000"/>
                </a:buClr>
                <a:buSzPts val="1200"/>
              </a:pPr>
              <a:r>
                <a:rPr lang="en-US" sz="600" b="0">
                  <a:solidFill>
                    <a:srgbClr val="F2F2F2"/>
                  </a:solidFill>
                  <a:latin typeface="Lato"/>
                  <a:ea typeface="Lato"/>
                  <a:cs typeface="Lato"/>
                  <a:sym typeface="Lato"/>
                </a:rPr>
                <a:t>Exercise</a:t>
              </a:r>
              <a:endParaRPr sz="1400"/>
            </a:p>
          </p:txBody>
        </p:sp>
      </p:grpSp>
      <p:grpSp>
        <p:nvGrpSpPr>
          <p:cNvPr id="232" name="Google Shape;232;p32"/>
          <p:cNvGrpSpPr/>
          <p:nvPr/>
        </p:nvGrpSpPr>
        <p:grpSpPr>
          <a:xfrm>
            <a:off x="3998532" y="5395609"/>
            <a:ext cx="628420" cy="628348"/>
            <a:chOff x="1881043" y="3890655"/>
            <a:chExt cx="1561678" cy="1561500"/>
          </a:xfrm>
        </p:grpSpPr>
        <p:sp>
          <p:nvSpPr>
            <p:cNvPr id="233" name="Google Shape;233;p32"/>
            <p:cNvSpPr/>
            <p:nvPr/>
          </p:nvSpPr>
          <p:spPr>
            <a:xfrm>
              <a:off x="1881043" y="3890655"/>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Arial"/>
                <a:ea typeface="Arial"/>
                <a:cs typeface="Arial"/>
                <a:sym typeface="Arial"/>
              </a:endParaRPr>
            </a:p>
          </p:txBody>
        </p:sp>
        <p:pic>
          <p:nvPicPr>
            <p:cNvPr id="234" name="Google Shape;234;p32" descr="A close up of a logo&#10;&#10;Description automatically generated"/>
            <p:cNvPicPr preferRelativeResize="0"/>
            <p:nvPr/>
          </p:nvPicPr>
          <p:blipFill rotWithShape="1">
            <a:blip r:embed="rId8">
              <a:alphaModFix/>
            </a:blip>
            <a:srcRect/>
            <a:stretch/>
          </p:blipFill>
          <p:spPr>
            <a:xfrm>
              <a:off x="2134515" y="3898936"/>
              <a:ext cx="1076361" cy="1076361"/>
            </a:xfrm>
            <a:prstGeom prst="rect">
              <a:avLst/>
            </a:prstGeom>
            <a:noFill/>
            <a:ln>
              <a:noFill/>
            </a:ln>
          </p:spPr>
        </p:pic>
        <p:sp>
          <p:nvSpPr>
            <p:cNvPr id="235" name="Google Shape;235;p32"/>
            <p:cNvSpPr txBox="1"/>
            <p:nvPr/>
          </p:nvSpPr>
          <p:spPr>
            <a:xfrm>
              <a:off x="1889622" y="4935545"/>
              <a:ext cx="1553099" cy="45881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Sprint</a:t>
              </a:r>
              <a:endParaRPr sz="1400"/>
            </a:p>
          </p:txBody>
        </p:sp>
      </p:grpSp>
      <p:grpSp>
        <p:nvGrpSpPr>
          <p:cNvPr id="236" name="Google Shape;236;p32"/>
          <p:cNvGrpSpPr/>
          <p:nvPr/>
        </p:nvGrpSpPr>
        <p:grpSpPr>
          <a:xfrm>
            <a:off x="6396646" y="5395609"/>
            <a:ext cx="628348" cy="628348"/>
            <a:chOff x="4046310" y="3890654"/>
            <a:chExt cx="1561501" cy="1561500"/>
          </a:xfrm>
        </p:grpSpPr>
        <p:sp>
          <p:nvSpPr>
            <p:cNvPr id="237" name="Google Shape;237;p32"/>
            <p:cNvSpPr/>
            <p:nvPr/>
          </p:nvSpPr>
          <p:spPr>
            <a:xfrm>
              <a:off x="4046311" y="3890654"/>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Arial"/>
                <a:ea typeface="Arial"/>
                <a:cs typeface="Arial"/>
                <a:sym typeface="Arial"/>
              </a:endParaRPr>
            </a:p>
          </p:txBody>
        </p:sp>
        <p:pic>
          <p:nvPicPr>
            <p:cNvPr id="238" name="Google Shape;238;p32" descr="A picture containing chain&#10;&#10;Description automatically generated"/>
            <p:cNvPicPr preferRelativeResize="0"/>
            <p:nvPr/>
          </p:nvPicPr>
          <p:blipFill rotWithShape="1">
            <a:blip r:embed="rId9">
              <a:alphaModFix/>
            </a:blip>
            <a:srcRect/>
            <a:stretch/>
          </p:blipFill>
          <p:spPr>
            <a:xfrm>
              <a:off x="4306828" y="3898936"/>
              <a:ext cx="1058703" cy="1058703"/>
            </a:xfrm>
            <a:prstGeom prst="rect">
              <a:avLst/>
            </a:prstGeom>
            <a:noFill/>
            <a:ln>
              <a:noFill/>
            </a:ln>
          </p:spPr>
        </p:pic>
        <p:sp>
          <p:nvSpPr>
            <p:cNvPr id="239" name="Google Shape;239;p32"/>
            <p:cNvSpPr txBox="1"/>
            <p:nvPr/>
          </p:nvSpPr>
          <p:spPr>
            <a:xfrm>
              <a:off x="4046310" y="4805917"/>
              <a:ext cx="1550999" cy="45881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IE</a:t>
              </a:r>
              <a:endParaRPr sz="1400"/>
            </a:p>
          </p:txBody>
        </p:sp>
      </p:grpSp>
      <p:grpSp>
        <p:nvGrpSpPr>
          <p:cNvPr id="240" name="Google Shape;240;p32"/>
          <p:cNvGrpSpPr/>
          <p:nvPr/>
        </p:nvGrpSpPr>
        <p:grpSpPr>
          <a:xfrm>
            <a:off x="7595691" y="5395608"/>
            <a:ext cx="628348" cy="671773"/>
            <a:chOff x="6211579" y="3782738"/>
            <a:chExt cx="1561500" cy="1669416"/>
          </a:xfrm>
        </p:grpSpPr>
        <p:sp>
          <p:nvSpPr>
            <p:cNvPr id="241" name="Google Shape;241;p32"/>
            <p:cNvSpPr/>
            <p:nvPr/>
          </p:nvSpPr>
          <p:spPr>
            <a:xfrm>
              <a:off x="6211579" y="3890654"/>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Arial"/>
                <a:ea typeface="Arial"/>
                <a:cs typeface="Arial"/>
                <a:sym typeface="Arial"/>
              </a:endParaRPr>
            </a:p>
          </p:txBody>
        </p:sp>
        <p:pic>
          <p:nvPicPr>
            <p:cNvPr id="242" name="Google Shape;242;p32" descr="A close up of a sign&#10;&#10;Description automatically generated"/>
            <p:cNvPicPr preferRelativeResize="0"/>
            <p:nvPr/>
          </p:nvPicPr>
          <p:blipFill rotWithShape="1">
            <a:blip r:embed="rId10">
              <a:alphaModFix/>
            </a:blip>
            <a:srcRect/>
            <a:stretch/>
          </p:blipFill>
          <p:spPr>
            <a:xfrm>
              <a:off x="6315075" y="3782738"/>
              <a:ext cx="1351479" cy="1351479"/>
            </a:xfrm>
            <a:prstGeom prst="rect">
              <a:avLst/>
            </a:prstGeom>
            <a:noFill/>
            <a:ln>
              <a:noFill/>
            </a:ln>
          </p:spPr>
        </p:pic>
        <p:sp>
          <p:nvSpPr>
            <p:cNvPr id="243" name="Google Shape;243;p32"/>
            <p:cNvSpPr txBox="1"/>
            <p:nvPr/>
          </p:nvSpPr>
          <p:spPr>
            <a:xfrm>
              <a:off x="6211579" y="4935541"/>
              <a:ext cx="1561500" cy="458812"/>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Plugfest</a:t>
              </a:r>
              <a:endParaRPr sz="1400"/>
            </a:p>
          </p:txBody>
        </p:sp>
      </p:grpSp>
      <p:grpSp>
        <p:nvGrpSpPr>
          <p:cNvPr id="244" name="Google Shape;244;p32"/>
          <p:cNvGrpSpPr/>
          <p:nvPr/>
        </p:nvGrpSpPr>
        <p:grpSpPr>
          <a:xfrm>
            <a:off x="1599081" y="5395610"/>
            <a:ext cx="629609" cy="645260"/>
            <a:chOff x="8373713" y="3890654"/>
            <a:chExt cx="1564634" cy="1603527"/>
          </a:xfrm>
        </p:grpSpPr>
        <p:sp>
          <p:nvSpPr>
            <p:cNvPr id="245" name="Google Shape;245;p32"/>
            <p:cNvSpPr/>
            <p:nvPr/>
          </p:nvSpPr>
          <p:spPr>
            <a:xfrm>
              <a:off x="8376847" y="3890654"/>
              <a:ext cx="1561500" cy="1561500"/>
            </a:xfrm>
            <a:prstGeom prst="ellipse">
              <a:avLst/>
            </a:prstGeom>
            <a:solidFill>
              <a:srgbClr val="002060"/>
            </a:solidFill>
            <a:ln w="25400" cap="flat" cmpd="sng">
              <a:solidFill>
                <a:srgbClr val="087E89"/>
              </a:solidFill>
              <a:prstDash val="solid"/>
              <a:round/>
              <a:headEnd type="none" w="sm" len="sm"/>
              <a:tailEnd type="none" w="sm" len="sm"/>
            </a:ln>
          </p:spPr>
          <p:txBody>
            <a:bodyPr spcFirstLastPara="1" wrap="square" lIns="91425" tIns="45700" rIns="91425" bIns="45700" anchor="ctr" anchorCtr="0">
              <a:noAutofit/>
            </a:bodyPr>
            <a:lstStyle/>
            <a:p>
              <a:pPr algn="ctr">
                <a:spcBef>
                  <a:spcPts val="0"/>
                </a:spcBef>
                <a:spcAft>
                  <a:spcPts val="0"/>
                </a:spcAft>
                <a:buClr>
                  <a:srgbClr val="000000"/>
                </a:buClr>
                <a:buSzPts val="1200"/>
              </a:pPr>
              <a:endParaRPr sz="600" b="0">
                <a:solidFill>
                  <a:srgbClr val="FFFFFF"/>
                </a:solidFill>
                <a:latin typeface="Arial"/>
                <a:ea typeface="Arial"/>
                <a:cs typeface="Arial"/>
                <a:sym typeface="Arial"/>
              </a:endParaRPr>
            </a:p>
          </p:txBody>
        </p:sp>
        <p:pic>
          <p:nvPicPr>
            <p:cNvPr id="246" name="Google Shape;246;p32" descr="A picture containing drawing, light&#10;&#10;Description automatically generated"/>
            <p:cNvPicPr preferRelativeResize="0"/>
            <p:nvPr/>
          </p:nvPicPr>
          <p:blipFill rotWithShape="1">
            <a:blip r:embed="rId11">
              <a:alphaModFix/>
            </a:blip>
            <a:srcRect/>
            <a:stretch/>
          </p:blipFill>
          <p:spPr>
            <a:xfrm>
              <a:off x="8632248" y="3900329"/>
              <a:ext cx="1041300" cy="1041300"/>
            </a:xfrm>
            <a:prstGeom prst="rect">
              <a:avLst/>
            </a:prstGeom>
            <a:noFill/>
            <a:ln>
              <a:noFill/>
            </a:ln>
          </p:spPr>
        </p:pic>
        <p:sp>
          <p:nvSpPr>
            <p:cNvPr id="247" name="Google Shape;247;p32"/>
            <p:cNvSpPr txBox="1"/>
            <p:nvPr/>
          </p:nvSpPr>
          <p:spPr>
            <a:xfrm>
              <a:off x="8373713" y="4805914"/>
              <a:ext cx="1561500" cy="688267"/>
            </a:xfrm>
            <a:prstGeom prst="rect">
              <a:avLst/>
            </a:prstGeom>
            <a:noFill/>
            <a:ln>
              <a:noFill/>
            </a:ln>
          </p:spPr>
          <p:txBody>
            <a:bodyPr spcFirstLastPara="1" wrap="square" lIns="91425" tIns="45700" rIns="91425" bIns="45700" anchor="t" anchorCtr="0">
              <a:spAutoFit/>
            </a:bodyPr>
            <a:lstStyle/>
            <a:p>
              <a:pPr algn="ctr">
                <a:spcBef>
                  <a:spcPts val="0"/>
                </a:spcBef>
                <a:spcAft>
                  <a:spcPts val="0"/>
                </a:spcAft>
                <a:buClr>
                  <a:srgbClr val="000000"/>
                </a:buClr>
                <a:buSzPts val="1200"/>
              </a:pPr>
              <a:r>
                <a:rPr lang="en-US" sz="600" b="0">
                  <a:solidFill>
                    <a:srgbClr val="F2F2F2"/>
                  </a:solidFill>
                  <a:latin typeface="Lato"/>
                  <a:ea typeface="Lato"/>
                  <a:cs typeface="Lato"/>
                  <a:sym typeface="Lato"/>
                </a:rPr>
                <a:t>Design</a:t>
              </a:r>
              <a:endParaRPr sz="1400"/>
            </a:p>
            <a:p>
              <a:pPr algn="ctr">
                <a:spcBef>
                  <a:spcPts val="0"/>
                </a:spcBef>
                <a:spcAft>
                  <a:spcPts val="0"/>
                </a:spcAft>
                <a:buClr>
                  <a:srgbClr val="000000"/>
                </a:buClr>
                <a:buSzPts val="1200"/>
              </a:pPr>
              <a:r>
                <a:rPr lang="en-US" sz="600" b="0">
                  <a:solidFill>
                    <a:srgbClr val="F2F2F2"/>
                  </a:solidFill>
                  <a:latin typeface="Lato"/>
                  <a:ea typeface="Lato"/>
                  <a:cs typeface="Lato"/>
                  <a:sym typeface="Lato"/>
                </a:rPr>
                <a:t>Experiment</a:t>
              </a:r>
              <a:endParaRPr sz="140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3" name="Rectangle 2">
            <a:extLst>
              <a:ext uri="{FF2B5EF4-FFF2-40B4-BE49-F238E27FC236}">
                <a16:creationId xmlns:a16="http://schemas.microsoft.com/office/drawing/2014/main" id="{173FE5DC-0329-E2A5-F63F-9E5D317F8885}"/>
              </a:ext>
            </a:extLst>
          </p:cNvPr>
          <p:cNvSpPr/>
          <p:nvPr/>
        </p:nvSpPr>
        <p:spPr bwMode="auto">
          <a:xfrm>
            <a:off x="1150058" y="5103574"/>
            <a:ext cx="9429438" cy="957376"/>
          </a:xfrm>
          <a:prstGeom prst="rect">
            <a:avLst/>
          </a:prstGeom>
          <a:noFill/>
          <a:ln w="25400" cap="flat" cmpd="sng" algn="ctr">
            <a:solidFill>
              <a:srgbClr val="C00000"/>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DE" sz="900" b="1" i="0" u="none" strike="noStrike" cap="none" normalizeH="0" baseline="0">
              <a:ln>
                <a:noFill/>
              </a:ln>
              <a:solidFill>
                <a:schemeClr val="bg1"/>
              </a:solidFill>
              <a:effectLst/>
              <a:latin typeface="Tahoma" pitchFamily="34" charset="0"/>
            </a:endParaRPr>
          </a:p>
        </p:txBody>
      </p:sp>
      <p:sp>
        <p:nvSpPr>
          <p:cNvPr id="252" name="Google Shape;252;p33"/>
          <p:cNvSpPr txBox="1">
            <a:spLocks noGrp="1"/>
          </p:cNvSpPr>
          <p:nvPr>
            <p:ph type="title" idx="4294967295"/>
          </p:nvPr>
        </p:nvSpPr>
        <p:spPr>
          <a:xfrm>
            <a:off x="2762562" y="0"/>
            <a:ext cx="6896385" cy="1068843"/>
          </a:xfrm>
          <a:prstGeom prst="rect">
            <a:avLst/>
          </a:prstGeom>
        </p:spPr>
        <p:txBody>
          <a:bodyPr spcFirstLastPara="1" vert="horz" wrap="square" lIns="25400" tIns="25400" rIns="25400" bIns="25400" numCol="1" anchor="t" anchorCtr="0" compatLnSpc="1">
            <a:prstTxWarp prst="textNoShape">
              <a:avLst/>
            </a:prstTxWarp>
            <a:normAutofit fontScale="90000"/>
          </a:bodyPr>
          <a:lstStyle/>
          <a:p>
            <a:pPr marL="0" algn="ctr"/>
            <a:r>
              <a:rPr lang="en-US" dirty="0"/>
              <a:t>OGC Climate Resilience </a:t>
            </a:r>
            <a:br>
              <a:rPr lang="en-US" dirty="0"/>
            </a:br>
            <a:r>
              <a:rPr lang="en-US" dirty="0"/>
              <a:t>Domain Working Group</a:t>
            </a:r>
            <a:endParaRPr dirty="0"/>
          </a:p>
        </p:txBody>
      </p:sp>
      <p:sp>
        <p:nvSpPr>
          <p:cNvPr id="253" name="Google Shape;253;p33"/>
          <p:cNvSpPr txBox="1">
            <a:spLocks noGrp="1"/>
          </p:cNvSpPr>
          <p:nvPr>
            <p:ph type="body" sz="quarter" idx="4294967295"/>
          </p:nvPr>
        </p:nvSpPr>
        <p:spPr>
          <a:xfrm>
            <a:off x="2796255" y="1191236"/>
            <a:ext cx="6896385" cy="3827622"/>
          </a:xfrm>
          <a:prstGeom prst="rect">
            <a:avLst/>
          </a:prstGeom>
          <a:solidFill>
            <a:schemeClr val="bg2"/>
          </a:solidFill>
        </p:spPr>
        <p:txBody>
          <a:bodyPr spcFirstLastPara="1" vert="horz" wrap="square" lIns="25400" tIns="25400" rIns="25400" bIns="25400" numCol="1" anchor="t" anchorCtr="0" compatLnSpc="1">
            <a:prstTxWarp prst="textNoShape">
              <a:avLst/>
            </a:prstTxWarp>
            <a:normAutofit fontScale="92500" lnSpcReduction="20000"/>
          </a:bodyPr>
          <a:lstStyle/>
          <a:p>
            <a:pPr marL="685800" indent="-685800">
              <a:buSzPct val="100000"/>
            </a:pPr>
            <a:r>
              <a:rPr lang="en-US" sz="2000" dirty="0"/>
              <a:t>Provide a </a:t>
            </a:r>
            <a:r>
              <a:rPr lang="en-US" sz="2000" b="1" dirty="0"/>
              <a:t>forum for discussion</a:t>
            </a:r>
            <a:r>
              <a:rPr lang="en-US" sz="2000" dirty="0"/>
              <a:t> and documentation of interoperability requirements for a given information or user community;</a:t>
            </a:r>
            <a:br>
              <a:rPr lang="en-US" sz="2000" dirty="0"/>
            </a:br>
            <a:endParaRPr sz="2000" dirty="0"/>
          </a:p>
          <a:p>
            <a:pPr marL="685800" indent="-685800">
              <a:spcBef>
                <a:spcPts val="0"/>
              </a:spcBef>
              <a:buSzPct val="100000"/>
            </a:pPr>
            <a:r>
              <a:rPr lang="en-US" sz="2000" dirty="0"/>
              <a:t>Scope of this DWG is broad, it will </a:t>
            </a:r>
            <a:r>
              <a:rPr lang="en-US" sz="2000" dirty="0" err="1"/>
              <a:t>emphasise</a:t>
            </a:r>
            <a:r>
              <a:rPr lang="en-US" sz="2000" dirty="0"/>
              <a:t> certain key activities:</a:t>
            </a:r>
            <a:br>
              <a:rPr lang="en-US" sz="2000" dirty="0"/>
            </a:br>
            <a:endParaRPr sz="2000" dirty="0"/>
          </a:p>
          <a:p>
            <a:pPr marL="628650" indent="-298450">
              <a:spcBef>
                <a:spcPts val="0"/>
              </a:spcBef>
              <a:buSzPts val="4000"/>
              <a:buChar char="-"/>
            </a:pPr>
            <a:r>
              <a:rPr lang="en-US" sz="2000" dirty="0"/>
              <a:t>Issues that impact climate resilience information systems, their  technology and markets.</a:t>
            </a:r>
            <a:br>
              <a:rPr lang="en-US" sz="2000" dirty="0"/>
            </a:br>
            <a:endParaRPr sz="2000" dirty="0"/>
          </a:p>
          <a:p>
            <a:pPr marL="628650" indent="-298450">
              <a:spcBef>
                <a:spcPts val="0"/>
              </a:spcBef>
              <a:buSzPts val="4000"/>
              <a:buChar char="-"/>
            </a:pPr>
            <a:r>
              <a:rPr lang="en-US" sz="2000" dirty="0"/>
              <a:t>Define the business issues and approaches for OGC to incorporate so that climate action considerations are brought into proper focus.</a:t>
            </a:r>
            <a:br>
              <a:rPr lang="en-US" sz="2000" dirty="0"/>
            </a:br>
            <a:endParaRPr sz="2000" dirty="0"/>
          </a:p>
          <a:p>
            <a:pPr marL="628650" indent="-298450">
              <a:spcBef>
                <a:spcPts val="0"/>
              </a:spcBef>
              <a:buSzPts val="4000"/>
              <a:buChar char="-"/>
            </a:pPr>
            <a:r>
              <a:rPr lang="en-US" sz="2000" dirty="0"/>
              <a:t>Define approaches for engaging with the leading climate resilience information providers to enlist their support.</a:t>
            </a:r>
            <a:endParaRPr sz="2000" dirty="0"/>
          </a:p>
        </p:txBody>
      </p:sp>
      <p:sp>
        <p:nvSpPr>
          <p:cNvPr id="254" name="Google Shape;254;p33"/>
          <p:cNvSpPr txBox="1"/>
          <p:nvPr/>
        </p:nvSpPr>
        <p:spPr>
          <a:xfrm>
            <a:off x="967360" y="1242505"/>
            <a:ext cx="2063100" cy="369291"/>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2060"/>
              </a:buClr>
              <a:buSzPts val="3600"/>
            </a:pPr>
            <a:r>
              <a:rPr lang="en-US" sz="1800" u="sng">
                <a:solidFill>
                  <a:srgbClr val="002060"/>
                </a:solidFill>
                <a:latin typeface="Lato"/>
                <a:ea typeface="Lato"/>
                <a:cs typeface="Lato"/>
                <a:sym typeface="Lato"/>
              </a:rPr>
              <a:t>F</a:t>
            </a:r>
            <a:r>
              <a:rPr lang="en-US" sz="1800" b="0">
                <a:solidFill>
                  <a:srgbClr val="002060"/>
                </a:solidFill>
                <a:latin typeface="Lato"/>
                <a:ea typeface="Lato"/>
                <a:cs typeface="Lato"/>
                <a:sym typeface="Lato"/>
              </a:rPr>
              <a:t>indable</a:t>
            </a:r>
            <a:endParaRPr sz="1800">
              <a:solidFill>
                <a:schemeClr val="dk1"/>
              </a:solidFill>
              <a:latin typeface="Calibri"/>
              <a:ea typeface="Calibri"/>
              <a:cs typeface="Calibri"/>
              <a:sym typeface="Calibri"/>
            </a:endParaRPr>
          </a:p>
        </p:txBody>
      </p:sp>
      <p:sp>
        <p:nvSpPr>
          <p:cNvPr id="255" name="Google Shape;255;p33"/>
          <p:cNvSpPr/>
          <p:nvPr/>
        </p:nvSpPr>
        <p:spPr>
          <a:xfrm>
            <a:off x="302290" y="1193393"/>
            <a:ext cx="535200" cy="535200"/>
          </a:xfrm>
          <a:prstGeom prst="ellipse">
            <a:avLst/>
          </a:prstGeom>
          <a:solidFill>
            <a:srgbClr val="002060"/>
          </a:solidFill>
          <a:ln>
            <a:noFill/>
          </a:ln>
        </p:spPr>
        <p:txBody>
          <a:bodyPr spcFirstLastPara="1" wrap="square" lIns="91425" tIns="91425" rIns="91425" bIns="91425" anchor="ctr" anchorCtr="0">
            <a:noAutofit/>
          </a:bodyPr>
          <a:lstStyle/>
          <a:p>
            <a:pPr>
              <a:spcBef>
                <a:spcPts val="0"/>
              </a:spcBef>
              <a:spcAft>
                <a:spcPts val="0"/>
              </a:spcAft>
              <a:buClr>
                <a:schemeClr val="dk1"/>
              </a:buClr>
              <a:buSzPts val="3600"/>
            </a:pPr>
            <a:endParaRPr sz="1800">
              <a:solidFill>
                <a:schemeClr val="dk1"/>
              </a:solidFill>
              <a:latin typeface="Arial"/>
              <a:ea typeface="Arial"/>
              <a:cs typeface="Arial"/>
              <a:sym typeface="Arial"/>
            </a:endParaRPr>
          </a:p>
        </p:txBody>
      </p:sp>
      <p:sp>
        <p:nvSpPr>
          <p:cNvPr id="256" name="Google Shape;256;p33"/>
          <p:cNvSpPr/>
          <p:nvPr/>
        </p:nvSpPr>
        <p:spPr>
          <a:xfrm>
            <a:off x="302255" y="2311210"/>
            <a:ext cx="535200" cy="535200"/>
          </a:xfrm>
          <a:prstGeom prst="ellipse">
            <a:avLst/>
          </a:prstGeom>
          <a:solidFill>
            <a:srgbClr val="002060"/>
          </a:solidFill>
          <a:ln>
            <a:noFill/>
          </a:ln>
        </p:spPr>
        <p:txBody>
          <a:bodyPr spcFirstLastPara="1" wrap="square" lIns="91425" tIns="91425" rIns="91425" bIns="91425" anchor="ctr" anchorCtr="0">
            <a:noAutofit/>
          </a:bodyPr>
          <a:lstStyle/>
          <a:p>
            <a:pPr>
              <a:spcBef>
                <a:spcPts val="0"/>
              </a:spcBef>
              <a:spcAft>
                <a:spcPts val="0"/>
              </a:spcAft>
              <a:buClr>
                <a:schemeClr val="dk1"/>
              </a:buClr>
              <a:buSzPts val="3600"/>
            </a:pPr>
            <a:endParaRPr sz="1800">
              <a:solidFill>
                <a:schemeClr val="dk1"/>
              </a:solidFill>
              <a:latin typeface="Arial"/>
              <a:ea typeface="Arial"/>
              <a:cs typeface="Arial"/>
              <a:sym typeface="Arial"/>
            </a:endParaRPr>
          </a:p>
        </p:txBody>
      </p:sp>
      <p:sp>
        <p:nvSpPr>
          <p:cNvPr id="257" name="Google Shape;257;p33"/>
          <p:cNvSpPr/>
          <p:nvPr/>
        </p:nvSpPr>
        <p:spPr>
          <a:xfrm>
            <a:off x="302309" y="3349166"/>
            <a:ext cx="535200" cy="535200"/>
          </a:xfrm>
          <a:prstGeom prst="ellipse">
            <a:avLst/>
          </a:prstGeom>
          <a:solidFill>
            <a:srgbClr val="002060"/>
          </a:solidFill>
          <a:ln>
            <a:noFill/>
          </a:ln>
        </p:spPr>
        <p:txBody>
          <a:bodyPr spcFirstLastPara="1" wrap="square" lIns="91425" tIns="91425" rIns="91425" bIns="91425" anchor="ctr" anchorCtr="0">
            <a:noAutofit/>
          </a:bodyPr>
          <a:lstStyle/>
          <a:p>
            <a:pPr>
              <a:spcBef>
                <a:spcPts val="0"/>
              </a:spcBef>
              <a:spcAft>
                <a:spcPts val="0"/>
              </a:spcAft>
              <a:buClr>
                <a:schemeClr val="dk1"/>
              </a:buClr>
              <a:buSzPts val="3600"/>
            </a:pPr>
            <a:endParaRPr sz="1800">
              <a:solidFill>
                <a:schemeClr val="dk1"/>
              </a:solidFill>
              <a:latin typeface="Arial"/>
              <a:ea typeface="Arial"/>
              <a:cs typeface="Arial"/>
              <a:sym typeface="Arial"/>
            </a:endParaRPr>
          </a:p>
        </p:txBody>
      </p:sp>
      <p:sp>
        <p:nvSpPr>
          <p:cNvPr id="258" name="Google Shape;258;p33"/>
          <p:cNvSpPr/>
          <p:nvPr/>
        </p:nvSpPr>
        <p:spPr>
          <a:xfrm>
            <a:off x="345334" y="4483658"/>
            <a:ext cx="535200" cy="535200"/>
          </a:xfrm>
          <a:prstGeom prst="ellipse">
            <a:avLst/>
          </a:prstGeom>
          <a:solidFill>
            <a:srgbClr val="002060"/>
          </a:solidFill>
          <a:ln>
            <a:noFill/>
          </a:ln>
        </p:spPr>
        <p:txBody>
          <a:bodyPr spcFirstLastPara="1" wrap="square" lIns="91425" tIns="91425" rIns="91425" bIns="91425" anchor="ctr" anchorCtr="0">
            <a:noAutofit/>
          </a:bodyPr>
          <a:lstStyle/>
          <a:p>
            <a:pPr>
              <a:spcBef>
                <a:spcPts val="0"/>
              </a:spcBef>
              <a:spcAft>
                <a:spcPts val="0"/>
              </a:spcAft>
              <a:buClr>
                <a:schemeClr val="dk1"/>
              </a:buClr>
              <a:buSzPts val="3600"/>
            </a:pPr>
            <a:endParaRPr sz="1800">
              <a:solidFill>
                <a:schemeClr val="dk1"/>
              </a:solidFill>
              <a:latin typeface="Arial"/>
              <a:ea typeface="Arial"/>
              <a:cs typeface="Arial"/>
              <a:sym typeface="Arial"/>
            </a:endParaRPr>
          </a:p>
        </p:txBody>
      </p:sp>
      <p:pic>
        <p:nvPicPr>
          <p:cNvPr id="259" name="Google Shape;259;p33" descr="A picture containing drawing, light, clock&#10;&#10;Description automatically generated"/>
          <p:cNvPicPr preferRelativeResize="0"/>
          <p:nvPr/>
        </p:nvPicPr>
        <p:blipFill rotWithShape="1">
          <a:blip r:embed="rId3">
            <a:alphaModFix/>
          </a:blip>
          <a:srcRect/>
          <a:stretch/>
        </p:blipFill>
        <p:spPr>
          <a:xfrm>
            <a:off x="309353" y="2312716"/>
            <a:ext cx="532289" cy="532289"/>
          </a:xfrm>
          <a:prstGeom prst="rect">
            <a:avLst/>
          </a:prstGeom>
          <a:noFill/>
          <a:ln>
            <a:noFill/>
          </a:ln>
        </p:spPr>
      </p:pic>
      <p:pic>
        <p:nvPicPr>
          <p:cNvPr id="260" name="Google Shape;260;p33" descr="A close up of a logo&#10;&#10;Description automatically generated"/>
          <p:cNvPicPr preferRelativeResize="0"/>
          <p:nvPr/>
        </p:nvPicPr>
        <p:blipFill rotWithShape="1">
          <a:blip r:embed="rId4">
            <a:alphaModFix/>
          </a:blip>
          <a:srcRect/>
          <a:stretch/>
        </p:blipFill>
        <p:spPr>
          <a:xfrm>
            <a:off x="322359" y="1228006"/>
            <a:ext cx="465951" cy="465951"/>
          </a:xfrm>
          <a:prstGeom prst="rect">
            <a:avLst/>
          </a:prstGeom>
          <a:noFill/>
          <a:ln>
            <a:noFill/>
          </a:ln>
        </p:spPr>
      </p:pic>
      <p:pic>
        <p:nvPicPr>
          <p:cNvPr id="261" name="Google Shape;261;p33" descr="A close up of a logo&#10;&#10;Description automatically generated"/>
          <p:cNvPicPr preferRelativeResize="0"/>
          <p:nvPr/>
        </p:nvPicPr>
        <p:blipFill rotWithShape="1">
          <a:blip r:embed="rId5">
            <a:alphaModFix/>
          </a:blip>
          <a:srcRect/>
          <a:stretch/>
        </p:blipFill>
        <p:spPr>
          <a:xfrm>
            <a:off x="269030" y="3307228"/>
            <a:ext cx="612940" cy="612940"/>
          </a:xfrm>
          <a:prstGeom prst="rect">
            <a:avLst/>
          </a:prstGeom>
          <a:noFill/>
          <a:ln>
            <a:noFill/>
          </a:ln>
        </p:spPr>
      </p:pic>
      <p:pic>
        <p:nvPicPr>
          <p:cNvPr id="262" name="Google Shape;262;p33" descr="A picture containing drawing&#10;&#10;Description automatically generated"/>
          <p:cNvPicPr preferRelativeResize="0"/>
          <p:nvPr/>
        </p:nvPicPr>
        <p:blipFill rotWithShape="1">
          <a:blip r:embed="rId6">
            <a:alphaModFix/>
          </a:blip>
          <a:srcRect/>
          <a:stretch/>
        </p:blipFill>
        <p:spPr>
          <a:xfrm>
            <a:off x="264160" y="4463856"/>
            <a:ext cx="609600" cy="609600"/>
          </a:xfrm>
          <a:prstGeom prst="rect">
            <a:avLst/>
          </a:prstGeom>
          <a:noFill/>
          <a:ln>
            <a:noFill/>
          </a:ln>
        </p:spPr>
      </p:pic>
      <p:sp>
        <p:nvSpPr>
          <p:cNvPr id="263" name="Google Shape;263;p33"/>
          <p:cNvSpPr txBox="1"/>
          <p:nvPr/>
        </p:nvSpPr>
        <p:spPr>
          <a:xfrm>
            <a:off x="939660" y="2394210"/>
            <a:ext cx="2063100" cy="369291"/>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2060"/>
              </a:buClr>
              <a:buSzPts val="3600"/>
            </a:pPr>
            <a:r>
              <a:rPr lang="en-US" sz="1800" u="sng">
                <a:solidFill>
                  <a:srgbClr val="002060"/>
                </a:solidFill>
                <a:latin typeface="Lato"/>
                <a:ea typeface="Lato"/>
                <a:cs typeface="Lato"/>
                <a:sym typeface="Lato"/>
              </a:rPr>
              <a:t>A</a:t>
            </a:r>
            <a:r>
              <a:rPr lang="en-US" sz="1800">
                <a:solidFill>
                  <a:srgbClr val="002060"/>
                </a:solidFill>
                <a:latin typeface="Lato"/>
                <a:ea typeface="Lato"/>
                <a:cs typeface="Lato"/>
                <a:sym typeface="Lato"/>
              </a:rPr>
              <a:t>ccessible</a:t>
            </a:r>
            <a:endParaRPr sz="1800">
              <a:solidFill>
                <a:schemeClr val="dk1"/>
              </a:solidFill>
              <a:latin typeface="Calibri"/>
              <a:ea typeface="Calibri"/>
              <a:cs typeface="Calibri"/>
              <a:sym typeface="Calibri"/>
            </a:endParaRPr>
          </a:p>
        </p:txBody>
      </p:sp>
      <p:sp>
        <p:nvSpPr>
          <p:cNvPr id="264" name="Google Shape;264;p33"/>
          <p:cNvSpPr txBox="1"/>
          <p:nvPr/>
        </p:nvSpPr>
        <p:spPr>
          <a:xfrm>
            <a:off x="972749" y="3429032"/>
            <a:ext cx="2063100" cy="369291"/>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2060"/>
              </a:buClr>
              <a:buSzPts val="3600"/>
            </a:pPr>
            <a:r>
              <a:rPr lang="en-US" sz="1800" u="sng">
                <a:solidFill>
                  <a:srgbClr val="002060"/>
                </a:solidFill>
                <a:latin typeface="Lato"/>
                <a:ea typeface="Lato"/>
                <a:cs typeface="Lato"/>
                <a:sym typeface="Lato"/>
              </a:rPr>
              <a:t>I</a:t>
            </a:r>
            <a:r>
              <a:rPr lang="en-US" sz="1800">
                <a:solidFill>
                  <a:srgbClr val="002060"/>
                </a:solidFill>
                <a:latin typeface="Lato"/>
                <a:ea typeface="Lato"/>
                <a:cs typeface="Lato"/>
                <a:sym typeface="Lato"/>
              </a:rPr>
              <a:t>nteroperable</a:t>
            </a:r>
            <a:endParaRPr sz="1800">
              <a:solidFill>
                <a:schemeClr val="dk1"/>
              </a:solidFill>
              <a:latin typeface="Calibri"/>
              <a:ea typeface="Calibri"/>
              <a:cs typeface="Calibri"/>
              <a:sym typeface="Calibri"/>
            </a:endParaRPr>
          </a:p>
        </p:txBody>
      </p:sp>
      <p:sp>
        <p:nvSpPr>
          <p:cNvPr id="265" name="Google Shape;265;p33"/>
          <p:cNvSpPr txBox="1"/>
          <p:nvPr/>
        </p:nvSpPr>
        <p:spPr>
          <a:xfrm>
            <a:off x="953254" y="4560621"/>
            <a:ext cx="2063100" cy="369291"/>
          </a:xfrm>
          <a:prstGeom prst="rect">
            <a:avLst/>
          </a:prstGeom>
          <a:noFill/>
          <a:ln>
            <a:noFill/>
          </a:ln>
        </p:spPr>
        <p:txBody>
          <a:bodyPr spcFirstLastPara="1" wrap="square" lIns="91425" tIns="45700" rIns="91425" bIns="45700" anchor="t" anchorCtr="0">
            <a:spAutoFit/>
          </a:bodyPr>
          <a:lstStyle/>
          <a:p>
            <a:pPr>
              <a:spcBef>
                <a:spcPts val="0"/>
              </a:spcBef>
              <a:spcAft>
                <a:spcPts val="0"/>
              </a:spcAft>
              <a:buClr>
                <a:srgbClr val="002060"/>
              </a:buClr>
              <a:buSzPts val="3600"/>
            </a:pPr>
            <a:r>
              <a:rPr lang="en-US" sz="1800" u="sng">
                <a:solidFill>
                  <a:srgbClr val="002060"/>
                </a:solidFill>
                <a:latin typeface="Lato"/>
                <a:ea typeface="Lato"/>
                <a:cs typeface="Lato"/>
                <a:sym typeface="Lato"/>
              </a:rPr>
              <a:t>R</a:t>
            </a:r>
            <a:r>
              <a:rPr lang="en-US" sz="1800">
                <a:solidFill>
                  <a:srgbClr val="002060"/>
                </a:solidFill>
                <a:latin typeface="Lato"/>
                <a:ea typeface="Lato"/>
                <a:cs typeface="Lato"/>
                <a:sym typeface="Lato"/>
              </a:rPr>
              <a:t>eusable</a:t>
            </a:r>
            <a:endParaRPr sz="1800">
              <a:solidFill>
                <a:srgbClr val="002060"/>
              </a:solidFill>
              <a:latin typeface="Lato"/>
              <a:ea typeface="Lato"/>
              <a:cs typeface="Lato"/>
              <a:sym typeface="Lato"/>
            </a:endParaRPr>
          </a:p>
        </p:txBody>
      </p:sp>
      <p:pic>
        <p:nvPicPr>
          <p:cNvPr id="266" name="Google Shape;266;p33"/>
          <p:cNvPicPr preferRelativeResize="0"/>
          <p:nvPr/>
        </p:nvPicPr>
        <p:blipFill>
          <a:blip r:embed="rId7">
            <a:alphaModFix/>
          </a:blip>
          <a:stretch>
            <a:fillRect/>
          </a:stretch>
        </p:blipFill>
        <p:spPr>
          <a:xfrm>
            <a:off x="10579496" y="2300804"/>
            <a:ext cx="1522350" cy="1522350"/>
          </a:xfrm>
          <a:prstGeom prst="rect">
            <a:avLst/>
          </a:prstGeom>
          <a:noFill/>
          <a:ln>
            <a:noFill/>
          </a:ln>
        </p:spPr>
      </p:pic>
      <p:pic>
        <p:nvPicPr>
          <p:cNvPr id="1028" name="Picture 4" descr="CIET CIET Wins a Standing Offer From NRCan For Energy and GHG ...">
            <a:extLst>
              <a:ext uri="{FF2B5EF4-FFF2-40B4-BE49-F238E27FC236}">
                <a16:creationId xmlns:a16="http://schemas.microsoft.com/office/drawing/2014/main" id="{5AA118DF-D44C-FB7E-B3D5-99C3E66DE8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906" t="20925" b="17946"/>
          <a:stretch/>
        </p:blipFill>
        <p:spPr bwMode="auto">
          <a:xfrm>
            <a:off x="4601751" y="5175278"/>
            <a:ext cx="2950187" cy="8360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dnance Survey - Logopedia, the logo and branding site">
            <a:extLst>
              <a:ext uri="{FF2B5EF4-FFF2-40B4-BE49-F238E27FC236}">
                <a16:creationId xmlns:a16="http://schemas.microsoft.com/office/drawing/2014/main" id="{8709F0EC-B517-31AA-8FB2-2A7EEF42B0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2605" y="5277263"/>
            <a:ext cx="2893114" cy="701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886C4D-0556-B201-94B9-D4DAA14EBA1F}"/>
              </a:ext>
            </a:extLst>
          </p:cNvPr>
          <p:cNvSpPr txBox="1"/>
          <p:nvPr/>
        </p:nvSpPr>
        <p:spPr>
          <a:xfrm>
            <a:off x="1150058" y="5399130"/>
            <a:ext cx="1207111" cy="461665"/>
          </a:xfrm>
          <a:prstGeom prst="rect">
            <a:avLst/>
          </a:prstGeom>
          <a:noFill/>
        </p:spPr>
        <p:txBody>
          <a:bodyPr wrap="square" rtlCol="0">
            <a:spAutoFit/>
          </a:bodyPr>
          <a:lstStyle/>
          <a:p>
            <a:r>
              <a:rPr lang="en-DE" sz="2400" b="1" kern="100" spc="-100" dirty="0">
                <a:solidFill>
                  <a:schemeClr val="tx2"/>
                </a:solidFill>
                <a:latin typeface="Bahnschrift Light" panose="020B0502040204020203" pitchFamily="34" charset="0"/>
                <a:ea typeface="Roboto" panose="02000000000000000000" pitchFamily="2" charset="0"/>
              </a:rPr>
              <a:t>Chair:</a:t>
            </a:r>
          </a:p>
        </p:txBody>
      </p:sp>
      <p:pic>
        <p:nvPicPr>
          <p:cNvPr id="4" name="Picture 2">
            <a:extLst>
              <a:ext uri="{FF2B5EF4-FFF2-40B4-BE49-F238E27FC236}">
                <a16:creationId xmlns:a16="http://schemas.microsoft.com/office/drawing/2014/main" id="{4C6C7D6F-A2B9-31EC-1E48-91630E0D83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7137" y="5155290"/>
            <a:ext cx="2428231" cy="887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4"/>
          <p:cNvSpPr txBox="1">
            <a:spLocks noGrp="1"/>
          </p:cNvSpPr>
          <p:nvPr>
            <p:ph type="title" idx="4294967295"/>
          </p:nvPr>
        </p:nvSpPr>
        <p:spPr>
          <a:xfrm>
            <a:off x="3426174" y="28135"/>
            <a:ext cx="5339651" cy="1153551"/>
          </a:xfrm>
          <a:prstGeom prst="rect">
            <a:avLst/>
          </a:prstGeom>
        </p:spPr>
        <p:txBody>
          <a:bodyPr spcFirstLastPara="1" vert="horz" wrap="square" lIns="25400" tIns="25400" rIns="25400" bIns="25400" numCol="1" anchor="t" anchorCtr="0" compatLnSpc="1">
            <a:prstTxWarp prst="textNoShape">
              <a:avLst/>
            </a:prstTxWarp>
            <a:normAutofit fontScale="90000"/>
          </a:bodyPr>
          <a:lstStyle/>
          <a:p>
            <a:pPr marL="0" algn="ctr"/>
            <a:r>
              <a:rPr lang="en-US" dirty="0"/>
              <a:t>OGC Climate Resilience </a:t>
            </a:r>
            <a:br>
              <a:rPr lang="en-US" dirty="0"/>
            </a:br>
            <a:r>
              <a:rPr lang="en-US" dirty="0"/>
              <a:t>Community</a:t>
            </a:r>
            <a:endParaRPr dirty="0"/>
          </a:p>
        </p:txBody>
      </p:sp>
      <p:pic>
        <p:nvPicPr>
          <p:cNvPr id="272" name="Google Shape;272;p34"/>
          <p:cNvPicPr preferRelativeResize="0"/>
          <p:nvPr/>
        </p:nvPicPr>
        <p:blipFill>
          <a:blip r:embed="rId3">
            <a:alphaModFix/>
          </a:blip>
          <a:stretch>
            <a:fillRect/>
          </a:stretch>
        </p:blipFill>
        <p:spPr>
          <a:xfrm>
            <a:off x="2560319" y="1181686"/>
            <a:ext cx="7112871" cy="499403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title" idx="4294967295"/>
          </p:nvPr>
        </p:nvSpPr>
        <p:spPr>
          <a:xfrm>
            <a:off x="3601329" y="42201"/>
            <a:ext cx="5345723" cy="639763"/>
          </a:xfrm>
          <a:prstGeom prst="rect">
            <a:avLst/>
          </a:prstGeom>
        </p:spPr>
        <p:txBody>
          <a:bodyPr spcFirstLastPara="1" vert="horz" wrap="square" lIns="25400" tIns="25400" rIns="25400" bIns="25400" numCol="1" anchor="t" anchorCtr="0" compatLnSpc="1">
            <a:prstTxWarp prst="textNoShape">
              <a:avLst/>
            </a:prstTxWarp>
            <a:normAutofit fontScale="90000"/>
          </a:bodyPr>
          <a:lstStyle/>
          <a:p>
            <a:pPr marL="0"/>
            <a:r>
              <a:rPr lang="en-US"/>
              <a:t>Climate Resilience Pilots </a:t>
            </a:r>
            <a:endParaRPr/>
          </a:p>
        </p:txBody>
      </p:sp>
      <p:pic>
        <p:nvPicPr>
          <p:cNvPr id="4" name="Picture 3">
            <a:extLst>
              <a:ext uri="{FF2B5EF4-FFF2-40B4-BE49-F238E27FC236}">
                <a16:creationId xmlns:a16="http://schemas.microsoft.com/office/drawing/2014/main" id="{6630B52E-D0D4-B740-7F26-8798DDFF8264}"/>
              </a:ext>
            </a:extLst>
          </p:cNvPr>
          <p:cNvPicPr>
            <a:picLocks noChangeAspect="1"/>
          </p:cNvPicPr>
          <p:nvPr/>
        </p:nvPicPr>
        <p:blipFill>
          <a:blip r:embed="rId3"/>
          <a:stretch>
            <a:fillRect/>
          </a:stretch>
        </p:blipFill>
        <p:spPr>
          <a:xfrm>
            <a:off x="934189" y="1132826"/>
            <a:ext cx="10323621" cy="49627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7"/>
          <p:cNvSpPr txBox="1">
            <a:spLocks noGrp="1"/>
          </p:cNvSpPr>
          <p:nvPr>
            <p:ph type="title" idx="4294967295"/>
          </p:nvPr>
        </p:nvSpPr>
        <p:spPr>
          <a:xfrm>
            <a:off x="2623466" y="0"/>
            <a:ext cx="6945068" cy="1090561"/>
          </a:xfrm>
          <a:prstGeom prst="rect">
            <a:avLst/>
          </a:prstGeom>
          <a:noFill/>
          <a:ln>
            <a:noFill/>
          </a:ln>
        </p:spPr>
        <p:txBody>
          <a:bodyPr spcFirstLastPara="1" vert="horz" wrap="square" lIns="25400" tIns="25400" rIns="25400" bIns="25400" numCol="1" anchor="t" anchorCtr="0" compatLnSpc="1">
            <a:prstTxWarp prst="textNoShape">
              <a:avLst/>
            </a:prstTxWarp>
            <a:normAutofit fontScale="90000"/>
          </a:bodyPr>
          <a:lstStyle/>
          <a:p>
            <a:pPr marL="0" algn="ctr"/>
            <a:r>
              <a:rPr lang="en-US" dirty="0"/>
              <a:t>Climate and Disaster </a:t>
            </a:r>
            <a:br>
              <a:rPr lang="en-US" dirty="0"/>
            </a:br>
            <a:r>
              <a:rPr lang="en-US" dirty="0"/>
              <a:t>Resilience information Systems </a:t>
            </a:r>
            <a:endParaRPr dirty="0"/>
          </a:p>
        </p:txBody>
      </p:sp>
      <p:pic>
        <p:nvPicPr>
          <p:cNvPr id="290" name="Google Shape;290;p37"/>
          <p:cNvPicPr preferRelativeResize="0"/>
          <p:nvPr/>
        </p:nvPicPr>
        <p:blipFill rotWithShape="1">
          <a:blip r:embed="rId3">
            <a:alphaModFix/>
          </a:blip>
          <a:srcRect/>
          <a:stretch/>
        </p:blipFill>
        <p:spPr>
          <a:xfrm>
            <a:off x="1621773" y="1252025"/>
            <a:ext cx="8948453" cy="46986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idx="4294967295"/>
          </p:nvPr>
        </p:nvSpPr>
        <p:spPr>
          <a:xfrm>
            <a:off x="3662289" y="115631"/>
            <a:ext cx="4867422" cy="703385"/>
          </a:xfrm>
          <a:prstGeom prst="rect">
            <a:avLst/>
          </a:prstGeom>
        </p:spPr>
        <p:txBody>
          <a:bodyPr spcFirstLastPara="1" vert="horz" wrap="square" lIns="25400" tIns="25400" rIns="25400" bIns="25400" numCol="1" anchor="t" anchorCtr="0" compatLnSpc="1">
            <a:prstTxWarp prst="textNoShape">
              <a:avLst/>
            </a:prstTxWarp>
            <a:normAutofit/>
          </a:bodyPr>
          <a:lstStyle/>
          <a:p>
            <a:pPr marL="0"/>
            <a:r>
              <a:rPr lang="en-US" dirty="0"/>
              <a:t>FAIR Climate Service</a:t>
            </a:r>
            <a:endParaRPr dirty="0"/>
          </a:p>
        </p:txBody>
      </p:sp>
      <p:pic>
        <p:nvPicPr>
          <p:cNvPr id="303" name="Google Shape;303;p38"/>
          <p:cNvPicPr preferRelativeResize="0"/>
          <p:nvPr/>
        </p:nvPicPr>
        <p:blipFill rotWithShape="1">
          <a:blip r:embed="rId3">
            <a:alphaModFix/>
          </a:blip>
          <a:srcRect/>
          <a:stretch/>
        </p:blipFill>
        <p:spPr>
          <a:xfrm>
            <a:off x="900332" y="1139483"/>
            <a:ext cx="10691446" cy="50221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p39"/>
          <p:cNvPicPr preferRelativeResize="0"/>
          <p:nvPr/>
        </p:nvPicPr>
        <p:blipFill>
          <a:blip r:embed="rId3">
            <a:alphaModFix/>
          </a:blip>
          <a:stretch>
            <a:fillRect/>
          </a:stretch>
        </p:blipFill>
        <p:spPr>
          <a:xfrm>
            <a:off x="692976" y="1097279"/>
            <a:ext cx="9612286" cy="5114023"/>
          </a:xfrm>
          <a:prstGeom prst="rect">
            <a:avLst/>
          </a:prstGeom>
          <a:noFill/>
          <a:ln>
            <a:noFill/>
          </a:ln>
        </p:spPr>
      </p:pic>
      <p:pic>
        <p:nvPicPr>
          <p:cNvPr id="310" name="Google Shape;310;p39"/>
          <p:cNvPicPr preferRelativeResize="0"/>
          <p:nvPr/>
        </p:nvPicPr>
        <p:blipFill>
          <a:blip r:embed="rId4">
            <a:alphaModFix/>
          </a:blip>
          <a:stretch>
            <a:fillRect/>
          </a:stretch>
        </p:blipFill>
        <p:spPr>
          <a:xfrm>
            <a:off x="9070001" y="3111775"/>
            <a:ext cx="1780188" cy="906738"/>
          </a:xfrm>
          <a:prstGeom prst="rect">
            <a:avLst/>
          </a:prstGeom>
          <a:noFill/>
          <a:ln>
            <a:noFill/>
          </a:ln>
        </p:spPr>
      </p:pic>
      <p:pic>
        <p:nvPicPr>
          <p:cNvPr id="311" name="Google Shape;311;p39"/>
          <p:cNvPicPr preferRelativeResize="0"/>
          <p:nvPr/>
        </p:nvPicPr>
        <p:blipFill>
          <a:blip r:embed="rId5">
            <a:alphaModFix/>
          </a:blip>
          <a:stretch>
            <a:fillRect/>
          </a:stretch>
        </p:blipFill>
        <p:spPr>
          <a:xfrm>
            <a:off x="900331" y="1899138"/>
            <a:ext cx="7962315" cy="3221502"/>
          </a:xfrm>
          <a:prstGeom prst="rect">
            <a:avLst/>
          </a:prstGeom>
          <a:noFill/>
          <a:ln>
            <a:noFill/>
          </a:ln>
        </p:spPr>
      </p:pic>
      <p:sp>
        <p:nvSpPr>
          <p:cNvPr id="5" name="TextBox 4">
            <a:extLst>
              <a:ext uri="{FF2B5EF4-FFF2-40B4-BE49-F238E27FC236}">
                <a16:creationId xmlns:a16="http://schemas.microsoft.com/office/drawing/2014/main" id="{B6693159-7AFF-52AD-7148-7C44934D7826}"/>
              </a:ext>
            </a:extLst>
          </p:cNvPr>
          <p:cNvSpPr txBox="1"/>
          <p:nvPr/>
        </p:nvSpPr>
        <p:spPr>
          <a:xfrm>
            <a:off x="2412297" y="0"/>
            <a:ext cx="8783059" cy="954107"/>
          </a:xfrm>
          <a:prstGeom prst="rect">
            <a:avLst/>
          </a:prstGeom>
          <a:noFill/>
        </p:spPr>
        <p:txBody>
          <a:bodyPr wrap="square">
            <a:spAutoFit/>
          </a:bodyPr>
          <a:lstStyle/>
          <a:p>
            <a:pPr algn="ctr"/>
            <a:r>
              <a:rPr lang="en-US" sz="2800" dirty="0">
                <a:latin typeface="+mj-lt"/>
                <a:ea typeface="+mj-ea"/>
                <a:cs typeface="+mj-cs"/>
              </a:rPr>
              <a:t>Building Blocks for </a:t>
            </a:r>
          </a:p>
          <a:p>
            <a:pPr algn="ctr"/>
            <a:r>
              <a:rPr lang="en-US" sz="2800" dirty="0">
                <a:latin typeface="+mj-lt"/>
                <a:ea typeface="+mj-ea"/>
                <a:cs typeface="+mj-cs"/>
              </a:rPr>
              <a:t>Climate Resilience Information Systems (CRIS)</a:t>
            </a:r>
            <a:endParaRPr lang="en-DE" sz="2800" dirty="0">
              <a:latin typeface="+mj-lt"/>
              <a:ea typeface="+mj-ea"/>
              <a:cs typeface="+mj-c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3110</TotalTime>
  <Words>823</Words>
  <Application>Microsoft Office PowerPoint</Application>
  <PresentationFormat>Widescreen</PresentationFormat>
  <Paragraphs>102</Paragraphs>
  <Slides>19</Slides>
  <Notes>17</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Yu Gothic UI Semibold</vt:lpstr>
      <vt:lpstr>Aharoni</vt:lpstr>
      <vt:lpstr>AngsanaUPC</vt:lpstr>
      <vt:lpstr>Arial</vt:lpstr>
      <vt:lpstr>Arial Black</vt:lpstr>
      <vt:lpstr>Bahnschrift Light</vt:lpstr>
      <vt:lpstr>Berlin Sans FB Demi</vt:lpstr>
      <vt:lpstr>Calibri</vt:lpstr>
      <vt:lpstr>Calibri Light</vt:lpstr>
      <vt:lpstr>Droid Sans</vt:lpstr>
      <vt:lpstr>Helvetica Neue</vt:lpstr>
      <vt:lpstr>Josefin Sans</vt:lpstr>
      <vt:lpstr>Lato</vt:lpstr>
      <vt:lpstr>Roboto</vt:lpstr>
      <vt:lpstr>Stellar</vt:lpstr>
      <vt:lpstr>Tahoma</vt:lpstr>
      <vt:lpstr>Office Theme</vt:lpstr>
      <vt:lpstr>PowerPoint Presentation</vt:lpstr>
      <vt:lpstr>PowerPoint Presentation</vt:lpstr>
      <vt:lpstr>PowerPoint Presentation</vt:lpstr>
      <vt:lpstr>OGC Climate Resilience  Domain Working Group</vt:lpstr>
      <vt:lpstr>OGC Climate Resilience  Community</vt:lpstr>
      <vt:lpstr>Climate Resilience Pilots </vt:lpstr>
      <vt:lpstr>Climate and Disaster  Resilience information Systems </vt:lpstr>
      <vt:lpstr>FAIR Climate Service</vt:lpstr>
      <vt:lpstr>PowerPoint Presentation</vt:lpstr>
      <vt:lpstr>AI-Enhanced Climate Resilience  Information Systems</vt:lpstr>
      <vt:lpstr>Inpainting of  missing values</vt:lpstr>
      <vt:lpstr>The ZAMBEZI RIVER BASIN</vt:lpstr>
      <vt:lpstr>EXTREME EVENTS</vt:lpstr>
      <vt:lpstr>PowerPoint Presentation</vt:lpstr>
      <vt:lpstr>Climate Resilience  Information Systems</vt:lpstr>
      <vt:lpstr>FAIR Climate Services</vt:lpstr>
      <vt:lpstr>Guidelines  Climate Resilience Information systems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Admin</cp:lastModifiedBy>
  <cp:revision>15</cp:revision>
  <dcterms:created xsi:type="dcterms:W3CDTF">2022-09-22T09:07:54Z</dcterms:created>
  <dcterms:modified xsi:type="dcterms:W3CDTF">2022-11-01T08:56:19Z</dcterms:modified>
</cp:coreProperties>
</file>